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sldIdLst>
    <p:sldId id="256" r:id="rId2"/>
    <p:sldId id="257" r:id="rId3"/>
    <p:sldId id="261" r:id="rId4"/>
    <p:sldId id="258" r:id="rId5"/>
    <p:sldId id="265" r:id="rId6"/>
    <p:sldId id="266" r:id="rId7"/>
    <p:sldId id="264" r:id="rId8"/>
    <p:sldId id="260" r:id="rId9"/>
    <p:sldId id="263" r:id="rId10"/>
    <p:sldId id="270" r:id="rId11"/>
    <p:sldId id="276" r:id="rId12"/>
    <p:sldId id="281" r:id="rId13"/>
    <p:sldId id="262" r:id="rId14"/>
    <p:sldId id="275" r:id="rId15"/>
    <p:sldId id="267" r:id="rId16"/>
    <p:sldId id="268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37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22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57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327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0397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09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938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75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02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60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5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25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09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34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08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0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4665-126A-4CF6-8483-FE649123BF0A}" type="datetimeFigureOut">
              <a:rPr kumimoji="1" lang="ja-JP" altLang="en-US" smtClean="0"/>
              <a:t>2017/12/25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1FC963-619F-4AB0-8B2C-5746E7D330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09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.jp/url?sa=i&amp;rct=j&amp;q=&amp;esrc=s&amp;source=images&amp;cd=&amp;cad=rja&amp;uact=8&amp;ved=0ahUKEwinytO6y5zYAhWHqJQKHWYyC88QjRwIBw&amp;url=https://www.clker.com/clipart-red-apple-10.html&amp;psig=AOvVaw3y0_d3iBXt_ob4wym5oKPB&amp;ust=151399672520325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.jp/url?sa=i&amp;rct=j&amp;q=&amp;esrc=s&amp;source=images&amp;cd=&amp;cad=rja&amp;uact=8&amp;ved=0ahUKEwinytO6y5zYAhWHqJQKHWYyC88QjRwIBw&amp;url=https://www.clker.com/clipart-red-apple-10.html&amp;psig=AOvVaw3y0_d3iBXt_ob4wym5oKPB&amp;ust=151399672520325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co.jp/url?sa=i&amp;rct=j&amp;q=&amp;esrc=s&amp;source=images&amp;cd=&amp;cad=rja&amp;uact=8&amp;ved=0ahUKEwja7pyMk4bYAhWJq5QKHfHQB20QjRwIBw&amp;url=https://www.rebuildyourvision.com/blog/interesting-vision-facts/fun-vision-facts-part-5/&amp;psig=AOvVaw1DXgGxd43D-bWYmJNVtmlP&amp;ust=151322567402262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.jp/url?sa=i&amp;rct=j&amp;q=&amp;esrc=s&amp;source=images&amp;cd=&amp;cad=rja&amp;uact=8&amp;ved=0ahUKEwjB8KuElIbYAhVBF5QKHRHPAmMQjRwIBw&amp;url=http://www.clipartpanda.com/clipart_images/alligator-clip-art-1897026&amp;psig=AOvVaw2yR55rJ60TWOvi-9pQInlF&amp;ust=1513225927012676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google.co.jp/url?sa=i&amp;rct=j&amp;q=&amp;esrc=s&amp;source=images&amp;cd=&amp;cad=rja&amp;uact=8&amp;ved=0ahUKEwjshvi7k4bYAhWMF5QKHSmtBWcQjRwIBw&amp;url=http://clipartix.com/apple-clip-art-image-48915/&amp;psig=AOvVaw0whK5rLgKBC4ZG00006EXp&amp;ust=1513225782990896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jp/url?sa=i&amp;rct=j&amp;q=&amp;esrc=s&amp;source=images&amp;cd=&amp;cad=rja&amp;uact=8&amp;ved=0ahUKEwiJkL7NmIbYAhULEpQKHUePBWUQjRwIBw&amp;url=https://freeclipartimage.com/article/top-81-flowers-clip-art&amp;psig=AOvVaw1ZvYYfz81sabj576WqdUsN&amp;ust=1513227159370814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google.co.jp/url?sa=i&amp;rct=j&amp;q=&amp;esrc=s&amp;source=images&amp;cd=&amp;cad=rja&amp;uact=8&amp;ved=0ahUKEwipw4DEr4bYAhXBn5QKHcF3DmsQjRwIBw&amp;url=https://www.123rf.com/photo_35367989_stock-vector-shaded-nose-vector-cartoon-isolated.html&amp;psig=AOvVaw3EE-B-oCm0_5_ArT3MtUiG&amp;ust=1513233295243740" TargetMode="External"/><Relationship Id="rId2" Type="http://schemas.openxmlformats.org/officeDocument/2006/relationships/hyperlink" Target="http://www.google.co.jp/url?sa=i&amp;rct=j&amp;q=&amp;esrc=s&amp;source=images&amp;cd=&amp;cad=rja&amp;uact=8&amp;ved=0ahUKEwjshvi7k4bYAhWMF5QKHSmtBWcQjRwIBw&amp;url=http://clipartix.com/apple-clip-art-image-48915/&amp;psig=AOvVaw0whK5rLgKBC4ZG00006EXp&amp;ust=1513225782990896" TargetMode="Externa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.jp/url?sa=i&amp;rct=j&amp;q=&amp;esrc=s&amp;source=images&amp;cd=&amp;cad=rja&amp;uact=8&amp;ved=0ahUKEwi9n_yelobYAhVBvJQKHc4zAGkQjRwIBw&amp;url=https://www.mycutegraphics.com/graphics/elephant/cute-elephant.html&amp;psig=AOvVaw3YwuU3yMHtXB6zMhlMfo4j&amp;ust=1513226521190798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6.png"/><Relationship Id="rId10" Type="http://schemas.openxmlformats.org/officeDocument/2006/relationships/hyperlink" Target="http://www.google.co.jp/url?sa=i&amp;rct=j&amp;q=&amp;esrc=s&amp;source=images&amp;cd=&amp;cad=rja&amp;uact=8&amp;ved=0ahUKEwiIu7CesYbYAhWDnZQKHXGFDGEQjRwIBw&amp;url=http://cliparting.com/free-octopus-clipart-11518/&amp;psig=AOvVaw0lEplU92aagKOZW1XdimI7&amp;ust=1513233771688946" TargetMode="External"/><Relationship Id="rId4" Type="http://schemas.openxmlformats.org/officeDocument/2006/relationships/hyperlink" Target="http://www.google.co.jp/url?sa=i&amp;rct=j&amp;q=&amp;esrc=s&amp;source=images&amp;cd=&amp;cad=rja&amp;uact=8&amp;ved=0ahUKEwjB8KuElIbYAhVBF5QKHRHPAmMQjRwIBw&amp;url=http://www.clipartpanda.com/clipart_images/alligator-clip-art-1897026&amp;psig=AOvVaw2yR55rJ60TWOvi-9pQInlF&amp;ust=1513225927012676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.jp/url?sa=i&amp;rct=j&amp;q=&amp;esrc=s&amp;source=images&amp;cd=&amp;cad=rja&amp;uact=8&amp;ved=0ahUKEwikmaOIs4bYAhWKJpQKHWcwAmkQjRwIBw&amp;url=https://www.pinterest.com/pin/464081936591083615/&amp;psig=AOvVaw3pFJgptIk27qMzs7BzcK27&amp;ust=1513234228866549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://www.google.co.jp/url?sa=i&amp;rct=j&amp;q=&amp;esrc=s&amp;source=images&amp;cd=&amp;cad=rja&amp;uact=8&amp;ved=0ahUKEwiQlfSyrIbYAhUJmpQKHdnUAWEQjRwIBw&amp;url=http://clipartpost.com/lion-clipart_5737/&amp;psig=AOvVaw3TgwANqjei9Kg9dha8d7_I&amp;ust=151323247157660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0672" y="0"/>
            <a:ext cx="7552678" cy="2971801"/>
          </a:xfrm>
        </p:spPr>
        <p:txBody>
          <a:bodyPr>
            <a:noAutofit/>
          </a:bodyPr>
          <a:lstStyle/>
          <a:p>
            <a:r>
              <a:rPr kumimoji="1" lang="en-US" altLang="ja-JP" sz="13800" b="1" i="1" dirty="0" smtClean="0">
                <a:solidFill>
                  <a:srgbClr val="FF0000"/>
                </a:solidFill>
              </a:rPr>
              <a:t>Phonics</a:t>
            </a:r>
            <a:endParaRPr kumimoji="1" lang="ja-JP" altLang="en-US" sz="13800" b="1" i="1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037011" y="3649903"/>
            <a:ext cx="6914323" cy="1947333"/>
          </a:xfrm>
        </p:spPr>
        <p:txBody>
          <a:bodyPr>
            <a:normAutofit lnSpcReduction="10000"/>
          </a:bodyPr>
          <a:lstStyle/>
          <a:p>
            <a:r>
              <a:rPr lang="en-US" altLang="ja-JP" sz="3600" dirty="0" err="1" smtClean="0"/>
              <a:t>Isesaki</a:t>
            </a:r>
            <a:r>
              <a:rPr lang="en-US" altLang="ja-JP" sz="3600" dirty="0" smtClean="0"/>
              <a:t> City LEADER program</a:t>
            </a:r>
          </a:p>
          <a:p>
            <a:endParaRPr kumimoji="1" lang="en-US" altLang="ja-JP" sz="3600" dirty="0"/>
          </a:p>
          <a:p>
            <a:r>
              <a:rPr lang="en-US" altLang="ja-JP" sz="3600" dirty="0" smtClean="0"/>
              <a:t>Module 1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146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7623" y="379527"/>
            <a:ext cx="19763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Aa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02370" y="396988"/>
            <a:ext cx="17315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Bb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99282" y="396988"/>
            <a:ext cx="19816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Cc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235739" y="5040853"/>
            <a:ext cx="15263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Xx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57217" y="5055105"/>
            <a:ext cx="23887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87159" y="5049074"/>
            <a:ext cx="17315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Vv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354088" y="3468187"/>
            <a:ext cx="17395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Uu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046986" y="3468187"/>
            <a:ext cx="11256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Tt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559943" y="3490345"/>
            <a:ext cx="12763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Ss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109268" y="3493136"/>
            <a:ext cx="13019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Rr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040027" y="3461328"/>
            <a:ext cx="20970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Qq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21523" y="3385310"/>
            <a:ext cx="17540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Pp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01400" y="3470872"/>
            <a:ext cx="20617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Oo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654836" y="1897596"/>
            <a:ext cx="18453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Nn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206692" y="1897596"/>
            <a:ext cx="24705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Mm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172800" y="1905287"/>
            <a:ext cx="1000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Ll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442499" y="1905287"/>
            <a:ext cx="15311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Kk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178174" y="1901212"/>
            <a:ext cx="10278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Jj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129338" y="1920685"/>
            <a:ext cx="9332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I</a:t>
            </a:r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90896" y="1897596"/>
            <a:ext cx="17764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Hh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0054552" y="403923"/>
            <a:ext cx="20874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Gg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817629" y="403923"/>
            <a:ext cx="11673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Ff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231103" y="403923"/>
            <a:ext cx="16450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Ee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396425" y="403923"/>
            <a:ext cx="19447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Dd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048782" y="5046476"/>
            <a:ext cx="12987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Zz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007609" y="5046476"/>
            <a:ext cx="15744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Yy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6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1328737"/>
            <a:ext cx="8915399" cy="1971676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5400" dirty="0" smtClean="0"/>
              <a:t>Alphabet recognition exercises</a:t>
            </a:r>
            <a:endParaRPr kumimoji="1" lang="ja-JP" altLang="en-US" sz="54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(Can do for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grades to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grades)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62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0"/>
            <a:ext cx="11229976" cy="66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6084" y="594231"/>
            <a:ext cx="4311134" cy="826304"/>
          </a:xfrm>
        </p:spPr>
        <p:txBody>
          <a:bodyPr>
            <a:normAutofit/>
          </a:bodyPr>
          <a:lstStyle/>
          <a:p>
            <a:r>
              <a:rPr lang="en-US" altLang="ja-JP" sz="4800" dirty="0" smtClean="0">
                <a:latin typeface="Georgia" panose="02040502050405020303" pitchFamily="18" charset="0"/>
              </a:rPr>
              <a:t>Activity time! </a:t>
            </a:r>
            <a:endParaRPr kumimoji="1" lang="ja-JP" altLang="en-US" sz="4800" dirty="0">
              <a:latin typeface="Georgia" panose="02040502050405020303" pitchFamily="18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10857"/>
              </p:ext>
            </p:extLst>
          </p:nvPr>
        </p:nvGraphicFramePr>
        <p:xfrm>
          <a:off x="3198605" y="1788327"/>
          <a:ext cx="7217810" cy="46074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1118"/>
                <a:gridCol w="723328"/>
                <a:gridCol w="721118"/>
                <a:gridCol w="721118"/>
                <a:gridCol w="721118"/>
                <a:gridCol w="721118"/>
                <a:gridCol w="721118"/>
                <a:gridCol w="721118"/>
                <a:gridCol w="723328"/>
                <a:gridCol w="723328"/>
              </a:tblGrid>
              <a:tr h="457913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V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86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O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Q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h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V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86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角丸四角形 3"/>
          <p:cNvSpPr>
            <a:spLocks noChangeArrowheads="1"/>
          </p:cNvSpPr>
          <p:nvPr/>
        </p:nvSpPr>
        <p:spPr bwMode="auto">
          <a:xfrm>
            <a:off x="7046911" y="363662"/>
            <a:ext cx="4694238" cy="1241425"/>
          </a:xfrm>
          <a:prstGeom prst="roundRect">
            <a:avLst>
              <a:gd name="adj" fmla="val 16667"/>
            </a:avLst>
          </a:prstGeom>
          <a:solidFill>
            <a:srgbClr val="9CC2E5"/>
          </a:solidFill>
          <a:ln w="127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2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Century Gothic" panose="020B0502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ant is hungry! Help the ant to the apple! Color all letter Aa.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図 2" descr="「Apple clipart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030" y="5498685"/>
            <a:ext cx="628650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56" y="1824017"/>
            <a:ext cx="906807" cy="8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97463" y="2133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97463" y="259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97463" y="259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1960" y="495106"/>
            <a:ext cx="8436597" cy="826304"/>
          </a:xfrm>
        </p:spPr>
        <p:txBody>
          <a:bodyPr>
            <a:normAutofit/>
          </a:bodyPr>
          <a:lstStyle/>
          <a:p>
            <a:r>
              <a:rPr lang="en-US" altLang="ja-JP" sz="4800" dirty="0" smtClean="0">
                <a:latin typeface="Georgia" panose="02040502050405020303" pitchFamily="18" charset="0"/>
              </a:rPr>
              <a:t>Check your answers!</a:t>
            </a:r>
            <a:endParaRPr kumimoji="1" lang="ja-JP" altLang="en-US" sz="4800" dirty="0">
              <a:latin typeface="Georgia" panose="02040502050405020303" pitchFamily="18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00794"/>
              </p:ext>
            </p:extLst>
          </p:nvPr>
        </p:nvGraphicFramePr>
        <p:xfrm>
          <a:off x="3198605" y="1751607"/>
          <a:ext cx="7217810" cy="46074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1118"/>
                <a:gridCol w="723328"/>
                <a:gridCol w="721118"/>
                <a:gridCol w="721118"/>
                <a:gridCol w="721118"/>
                <a:gridCol w="721118"/>
                <a:gridCol w="721118"/>
                <a:gridCol w="721118"/>
                <a:gridCol w="723328"/>
                <a:gridCol w="723328"/>
              </a:tblGrid>
              <a:tr h="457913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86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Q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5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h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V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</a:tr>
              <a:tr h="486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</a:t>
                      </a:r>
                      <a:endParaRPr lang="ja-JP" sz="7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</a:t>
                      </a:r>
                      <a:endParaRPr lang="ja-JP" sz="7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3003" marR="43003" marT="0" marB="0">
                    <a:solidFill>
                      <a:srgbClr val="00B0F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角丸四角形 3"/>
          <p:cNvSpPr>
            <a:spLocks noChangeArrowheads="1"/>
          </p:cNvSpPr>
          <p:nvPr/>
        </p:nvSpPr>
        <p:spPr bwMode="auto">
          <a:xfrm>
            <a:off x="7046911" y="363662"/>
            <a:ext cx="4694238" cy="1241425"/>
          </a:xfrm>
          <a:prstGeom prst="roundRect">
            <a:avLst>
              <a:gd name="adj" fmla="val 16667"/>
            </a:avLst>
          </a:prstGeom>
          <a:solidFill>
            <a:srgbClr val="9CC2E5"/>
          </a:solidFill>
          <a:ln w="127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2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Century Gothic" panose="020B0502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ant is hungry! Help the ant to the apple! Color all letter Aa.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図 2" descr="「Apple clipart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030" y="5498685"/>
            <a:ext cx="628650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図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56" y="1788327"/>
            <a:ext cx="946770" cy="8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97463" y="2133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97463" y="259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97463" y="259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/>
              <a:t>Phonics song and chants</a:t>
            </a:r>
            <a:endParaRPr kumimoji="1" lang="ja-JP" altLang="en-US" sz="4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81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mpi譚ｾ鬥吶ヵ繧ｩ繝九ャ繧ｯ繧ｹ蜈ｬ蠑上縲弱ヵ繧ｩ繝九ャ繧ｯ繧ｹ繝√Ε繝ｳ繝・上Phonics Cha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758" y="359749"/>
            <a:ext cx="11263290" cy="63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Phonics awareness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(Can do for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to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grades)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0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2243138" y="733424"/>
            <a:ext cx="8686800" cy="1776413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43138" y="752475"/>
            <a:ext cx="8915399" cy="175736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Beginning sounds: Color the letter Aa. </a:t>
            </a:r>
            <a:r>
              <a:rPr lang="en-US" altLang="ja-JP" dirty="0" smtClean="0"/>
              <a:t>Practice the sound by saying Aa says /a/, /a/________.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12825"/>
              </p:ext>
            </p:extLst>
          </p:nvPr>
        </p:nvGraphicFramePr>
        <p:xfrm>
          <a:off x="3556001" y="2886072"/>
          <a:ext cx="4867910" cy="30346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8360"/>
                <a:gridCol w="1479550"/>
              </a:tblGrid>
              <a:tr h="10115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0" b="1" kern="100" dirty="0">
                          <a:ln w="10160" cap="flat" cmpd="sng" algn="ctr">
                            <a:solidFill>
                              <a:srgbClr val="4472C4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Aa</a:t>
                      </a:r>
                      <a:endParaRPr lang="ja-JP" sz="1050" b="1" kern="10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30" name="図 1" descr="関連画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2" y="3026566"/>
            <a:ext cx="10763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図 2" descr="「apple clipart」の画像検索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071937"/>
            <a:ext cx="6667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図 3" descr="「alligator clipart」の画像検索結果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986338"/>
            <a:ext cx="8191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図 1" descr="関連画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図 2" descr="「apple clipart」の画像検索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図 3" descr="「alligator clipart」の画像検索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91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243138" y="429816"/>
            <a:ext cx="8686800" cy="1776413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583622"/>
            <a:ext cx="8154988" cy="1468800"/>
          </a:xfrm>
        </p:spPr>
        <p:txBody>
          <a:bodyPr/>
          <a:lstStyle/>
          <a:p>
            <a:r>
              <a:rPr kumimoji="1" lang="en-US" altLang="ja-JP" dirty="0" smtClean="0"/>
              <a:t>Circle the picture that starts with the letter A.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62423"/>
              </p:ext>
            </p:extLst>
          </p:nvPr>
        </p:nvGraphicFramePr>
        <p:xfrm>
          <a:off x="1585913" y="2700335"/>
          <a:ext cx="4867910" cy="30346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8360"/>
                <a:gridCol w="1479550"/>
              </a:tblGrid>
              <a:tr h="10115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0" b="1" kern="100" dirty="0">
                          <a:ln w="10160" cap="flat" cmpd="sng" algn="ctr">
                            <a:solidFill>
                              <a:srgbClr val="4472C4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Aa</a:t>
                      </a:r>
                      <a:endParaRPr lang="ja-JP" sz="1050" b="1" kern="10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80415"/>
              </p:ext>
            </p:extLst>
          </p:nvPr>
        </p:nvGraphicFramePr>
        <p:xfrm>
          <a:off x="7085014" y="2728910"/>
          <a:ext cx="4867910" cy="30346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8360"/>
                <a:gridCol w="1479550"/>
              </a:tblGrid>
              <a:tr h="10115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0" b="1" kern="100" dirty="0">
                          <a:ln w="10160" cap="flat" cmpd="sng" algn="ctr">
                            <a:solidFill>
                              <a:srgbClr val="4472C4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Aa</a:t>
                      </a:r>
                      <a:endParaRPr lang="ja-JP" sz="1050" b="1" kern="10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図 2" descr="「apple clipart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814887"/>
            <a:ext cx="6667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3" descr="「alligator clipart」の画像検索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38" y="3786188"/>
            <a:ext cx="8191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 descr="「elephant clipart」の画像検索結果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77" y="3768905"/>
            <a:ext cx="1179195" cy="8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「flower clipart」の画像検索結果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96" y="2796583"/>
            <a:ext cx="859155" cy="81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 descr="「octopus clipart」の画像検索結果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34" y="4814887"/>
            <a:ext cx="939165" cy="868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関連画像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425" y="2801939"/>
            <a:ext cx="831850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図 49" descr="「pig clipart」の画像検索結果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図 50" descr="「pizza clipart」の画像検索結果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図 51" descr="「panda clipart」の画像検索結果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8902" y="1939637"/>
            <a:ext cx="10163897" cy="382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 smtClean="0">
                <a:latin typeface="Georgia" panose="02040502050405020303" pitchFamily="18" charset="0"/>
              </a:rPr>
              <a:t>What is LEADER?</a:t>
            </a:r>
          </a:p>
          <a:p>
            <a:pPr marL="0" indent="0">
              <a:buNone/>
            </a:pPr>
            <a:r>
              <a:rPr kumimoji="1" lang="en-US" altLang="ja-JP" sz="280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LEA</a:t>
            </a:r>
            <a:r>
              <a:rPr kumimoji="1" lang="en-US" altLang="ja-JP" sz="2800" dirty="0" err="1" smtClean="0">
                <a:latin typeface="Georgia" panose="02040502050405020303" pitchFamily="18" charset="0"/>
              </a:rPr>
              <a:t>rning</a:t>
            </a:r>
            <a:r>
              <a:rPr kumimoji="1" lang="en-US" altLang="ja-JP" sz="2800" dirty="0" smtClean="0">
                <a:latin typeface="Georgia" panose="02040502050405020303" pitchFamily="18" charset="0"/>
              </a:rPr>
              <a:t> and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D</a:t>
            </a:r>
            <a:r>
              <a:rPr kumimoji="1" lang="en-US" altLang="ja-JP" sz="2800" dirty="0" smtClean="0">
                <a:latin typeface="Georgia" panose="02040502050405020303" pitchFamily="18" charset="0"/>
              </a:rPr>
              <a:t>evelopment for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E</a:t>
            </a:r>
            <a:r>
              <a:rPr kumimoji="1" lang="en-US" altLang="ja-JP" sz="2800" dirty="0" smtClean="0">
                <a:latin typeface="Georgia" panose="02040502050405020303" pitchFamily="18" charset="0"/>
              </a:rPr>
              <a:t>nglish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R</a:t>
            </a:r>
            <a:r>
              <a:rPr kumimoji="1" lang="en-US" altLang="ja-JP" sz="2800" dirty="0" smtClean="0">
                <a:latin typeface="Georgia" panose="02040502050405020303" pitchFamily="18" charset="0"/>
              </a:rPr>
              <a:t>eadiness</a:t>
            </a:r>
          </a:p>
          <a:p>
            <a:pPr marL="0" indent="0">
              <a:buNone/>
            </a:pPr>
            <a:endParaRPr kumimoji="1" lang="en-US" altLang="ja-JP" sz="28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altLang="ja-JP" sz="2800" dirty="0">
                <a:latin typeface="Georgia" panose="02040502050405020303" pitchFamily="18" charset="0"/>
              </a:rPr>
              <a:t> </a:t>
            </a:r>
            <a:r>
              <a:rPr lang="en-US" altLang="ja-JP" sz="2800" dirty="0" smtClean="0">
                <a:latin typeface="Georgia" panose="02040502050405020303" pitchFamily="18" charset="0"/>
              </a:rPr>
              <a:t>LEADER aims to improve teaching English in </a:t>
            </a:r>
            <a:r>
              <a:rPr lang="en-US" altLang="ja-JP" sz="2800" dirty="0" err="1" smtClean="0">
                <a:latin typeface="Georgia" panose="02040502050405020303" pitchFamily="18" charset="0"/>
              </a:rPr>
              <a:t>Isesaki</a:t>
            </a:r>
            <a:r>
              <a:rPr lang="en-US" altLang="ja-JP" sz="2800" dirty="0" smtClean="0">
                <a:latin typeface="Georgia" panose="02040502050405020303" pitchFamily="18" charset="0"/>
              </a:rPr>
              <a:t> by:</a:t>
            </a:r>
          </a:p>
          <a:p>
            <a:pPr marL="514350" indent="-514350">
              <a:buAutoNum type="alphaLcPeriod"/>
            </a:pPr>
            <a:r>
              <a:rPr kumimoji="1" lang="en-US" altLang="ja-JP" sz="2800" dirty="0" smtClean="0">
                <a:latin typeface="Georgia" panose="02040502050405020303" pitchFamily="18" charset="0"/>
              </a:rPr>
              <a:t>Building teacher confidence and</a:t>
            </a:r>
          </a:p>
          <a:p>
            <a:pPr marL="514350" indent="-514350">
              <a:buAutoNum type="alphaLcPeriod"/>
            </a:pPr>
            <a:r>
              <a:rPr lang="en-US" altLang="ja-JP" sz="2800" dirty="0" smtClean="0">
                <a:latin typeface="Georgia" panose="02040502050405020303" pitchFamily="18" charset="0"/>
              </a:rPr>
              <a:t>Improving pronunciation</a:t>
            </a:r>
          </a:p>
          <a:p>
            <a:pPr marL="514350" indent="-514350">
              <a:buAutoNum type="alphaLcPeriod"/>
            </a:pPr>
            <a:endParaRPr kumimoji="1"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84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2243138" y="429816"/>
            <a:ext cx="8686800" cy="1776413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74899" y="572966"/>
            <a:ext cx="8915399" cy="1468800"/>
          </a:xfrm>
        </p:spPr>
        <p:txBody>
          <a:bodyPr/>
          <a:lstStyle/>
          <a:p>
            <a:r>
              <a:rPr kumimoji="1" lang="en-US" altLang="ja-JP" dirty="0" smtClean="0"/>
              <a:t>Circle the beginning sound of the picture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16581"/>
              </p:ext>
            </p:extLst>
          </p:nvPr>
        </p:nvGraphicFramePr>
        <p:xfrm>
          <a:off x="1812608" y="2430779"/>
          <a:ext cx="4867910" cy="30346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8360"/>
                <a:gridCol w="1479550"/>
              </a:tblGrid>
              <a:tr h="10115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kern="100" dirty="0" smtClean="0">
                          <a:effectLst/>
                          <a:latin typeface="Century Gothic" panose="020B0502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b</a:t>
                      </a:r>
                      <a:endParaRPr lang="en-US" sz="54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kern="100" dirty="0" smtClean="0">
                          <a:effectLst/>
                          <a:latin typeface="Century Gothic" panose="020B0502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en-US" sz="54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kern="100" dirty="0" smtClean="0">
                          <a:effectLst/>
                          <a:latin typeface="Century Gothic" panose="020B0502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g</a:t>
                      </a:r>
                      <a:endParaRPr lang="en-US" sz="54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図 51" descr="「panda clipart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7" y="2727450"/>
            <a:ext cx="2130426" cy="24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49872"/>
              </p:ext>
            </p:extLst>
          </p:nvPr>
        </p:nvGraphicFramePr>
        <p:xfrm>
          <a:off x="6832598" y="2439209"/>
          <a:ext cx="4867910" cy="30346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8360"/>
                <a:gridCol w="1479550"/>
              </a:tblGrid>
              <a:tr h="10115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kern="100" dirty="0" smtClean="0">
                          <a:effectLst/>
                          <a:latin typeface="Century Gothic" panose="020B0502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r</a:t>
                      </a:r>
                      <a:endParaRPr lang="en-US" sz="54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kern="100" dirty="0" smtClean="0">
                          <a:effectLst/>
                          <a:latin typeface="Century Gothic" panose="020B0502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z</a:t>
                      </a:r>
                      <a:endParaRPr lang="en-US" sz="54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15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kern="100" dirty="0" smtClean="0">
                          <a:effectLst/>
                          <a:latin typeface="Century Gothic" panose="020B0502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l</a:t>
                      </a:r>
                      <a:endParaRPr lang="en-US" sz="5400" kern="100" dirty="0">
                        <a:effectLst/>
                        <a:latin typeface="Century Gothic" panose="020B0502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図 9" descr="「lion clipart」の画像検索結果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5" y="2727451"/>
            <a:ext cx="2662239" cy="2458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7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9250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Georgia" panose="02040502050405020303" pitchFamily="18" charset="0"/>
              </a:rPr>
              <a:t>Part 1: </a:t>
            </a:r>
            <a:r>
              <a:rPr lang="en-US" altLang="ja-JP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Phonics </a:t>
            </a:r>
            <a:r>
              <a:rPr lang="en-US" altLang="ja-JP" b="1" dirty="0">
                <a:solidFill>
                  <a:schemeClr val="tx1"/>
                </a:solidFill>
                <a:latin typeface="Georgia" panose="02040502050405020303" pitchFamily="18" charset="0"/>
              </a:rPr>
              <a:t>module</a:t>
            </a:r>
            <a:r>
              <a:rPr lang="en-US" altLang="ja-JP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endParaRPr kumimoji="1" lang="ja-JP" altLang="en-US" dirty="0"/>
          </a:p>
        </p:txBody>
      </p:sp>
      <p:sp>
        <p:nvSpPr>
          <p:cNvPr id="4" name="テキスト プレースホルダー 2"/>
          <p:cNvSpPr>
            <a:spLocks noGrp="1"/>
          </p:cNvSpPr>
          <p:nvPr>
            <p:ph idx="1"/>
          </p:nvPr>
        </p:nvSpPr>
        <p:spPr>
          <a:xfrm>
            <a:off x="2328336" y="1483360"/>
            <a:ext cx="9440863" cy="4978400"/>
          </a:xfrm>
        </p:spPr>
        <p:txBody>
          <a:bodyPr>
            <a:normAutofit/>
          </a:bodyPr>
          <a:lstStyle/>
          <a:p>
            <a:endParaRPr lang="en-US" altLang="ja-JP" sz="5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What is Phonics?</a:t>
            </a:r>
          </a:p>
          <a:p>
            <a:r>
              <a:rPr lang="en-US" altLang="ja-JP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Alphabet (Upper case and lower case)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Alphabet song</a:t>
            </a:r>
          </a:p>
          <a:p>
            <a:r>
              <a:rPr lang="en-US" altLang="ja-JP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Alphabet recognition activities</a:t>
            </a:r>
            <a:endParaRPr kumimoji="1" lang="en-US" altLang="ja-JP" sz="2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Phonics Alphabet (Song)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The Phonics Jingle (A says /a/, /a/, apple)</a:t>
            </a:r>
          </a:p>
          <a:p>
            <a:r>
              <a:rPr lang="en-US" altLang="ja-JP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Can-do activities</a:t>
            </a:r>
            <a:endParaRPr kumimoji="1" lang="en-US" altLang="ja-JP" sz="2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Assessment test (Phonics test, Self evaluation, Survey)</a:t>
            </a:r>
            <a:endParaRPr kumimoji="1" lang="en-US" altLang="ja-JP" sz="2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kumimoji="1" lang="en-US" altLang="ja-JP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kumimoji="1" lang="en-US" altLang="ja-JP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kumimoji="1" lang="en-US" altLang="ja-JP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altLang="ja-JP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kumimoji="1" lang="ja-JP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37159" y="621145"/>
            <a:ext cx="8534401" cy="1055255"/>
          </a:xfrm>
        </p:spPr>
        <p:txBody>
          <a:bodyPr/>
          <a:lstStyle/>
          <a:p>
            <a:r>
              <a:rPr lang="en-US" altLang="ja-JP" dirty="0" smtClean="0"/>
              <a:t>What Is phonics?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>
          <a:xfrm>
            <a:off x="1737159" y="1842655"/>
            <a:ext cx="9249495" cy="4017818"/>
          </a:xfrm>
        </p:spPr>
        <p:txBody>
          <a:bodyPr>
            <a:noAutofit/>
          </a:bodyPr>
          <a:lstStyle/>
          <a:p>
            <a:r>
              <a:rPr kumimoji="1" lang="en-US" altLang="ja-JP" sz="4000" b="1" dirty="0" smtClean="0">
                <a:solidFill>
                  <a:schemeClr val="tx1"/>
                </a:solidFill>
              </a:rPr>
              <a:t>Phonics are the alphabet’s sounds.</a:t>
            </a:r>
          </a:p>
          <a:p>
            <a:endParaRPr lang="en-US" altLang="ja-JP" sz="2400" b="1" dirty="0">
              <a:solidFill>
                <a:schemeClr val="tx1"/>
              </a:solidFill>
            </a:endParaRPr>
          </a:p>
          <a:p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201" y="2562227"/>
            <a:ext cx="3524926" cy="31718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60" y="2607904"/>
            <a:ext cx="3053363" cy="20883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308" y="4148140"/>
            <a:ext cx="2426367" cy="2709860"/>
          </a:xfrm>
          <a:prstGeom prst="rect">
            <a:avLst/>
          </a:prstGeom>
        </p:spPr>
      </p:pic>
      <p:sp>
        <p:nvSpPr>
          <p:cNvPr id="10" name="曲折矢印 9"/>
          <p:cNvSpPr/>
          <p:nvPr/>
        </p:nvSpPr>
        <p:spPr>
          <a:xfrm rot="5400000">
            <a:off x="5354005" y="3107721"/>
            <a:ext cx="1014413" cy="7859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曲折矢印 10"/>
          <p:cNvSpPr/>
          <p:nvPr/>
        </p:nvSpPr>
        <p:spPr>
          <a:xfrm>
            <a:off x="7305525" y="2993477"/>
            <a:ext cx="1014413" cy="7859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642937"/>
            <a:ext cx="8915399" cy="1041525"/>
          </a:xfrm>
        </p:spPr>
        <p:txBody>
          <a:bodyPr/>
          <a:lstStyle/>
          <a:p>
            <a:r>
              <a:rPr lang="en-US" altLang="ja-JP" dirty="0" smtClean="0"/>
              <a:t>Why Phonics?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89211" y="1915640"/>
            <a:ext cx="8915399" cy="391366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>
                <a:solidFill>
                  <a:schemeClr val="tx1"/>
                </a:solidFill>
              </a:rPr>
              <a:t>It 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helps students learn to read.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>
                <a:solidFill>
                  <a:schemeClr val="tx1"/>
                </a:solidFill>
              </a:rPr>
              <a:t>It helps students to spell words.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It helps students to think in English.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>
                <a:solidFill>
                  <a:schemeClr val="tx1"/>
                </a:solidFill>
              </a:rPr>
              <a:t>It helps students pronounce English better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It helps students read and understand English better in Junior High School.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571499"/>
            <a:ext cx="8915399" cy="812925"/>
          </a:xfrm>
        </p:spPr>
        <p:txBody>
          <a:bodyPr/>
          <a:lstStyle/>
          <a:p>
            <a:r>
              <a:rPr kumimoji="1" lang="en-US" altLang="ja-JP" dirty="0" smtClean="0"/>
              <a:t>Memorization vs. Phonics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89212" y="1557338"/>
            <a:ext cx="8915399" cy="5300662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Memorization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	Students can’t read new words.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  </a:t>
            </a:r>
            <a:r>
              <a:rPr lang="en-US" altLang="ja-JP" sz="2000" dirty="0" smtClean="0">
                <a:solidFill>
                  <a:schemeClr val="tx1"/>
                </a:solidFill>
              </a:rPr>
              <a:t>They </a:t>
            </a:r>
            <a:r>
              <a:rPr lang="en-US" altLang="ja-JP" sz="2000" dirty="0">
                <a:solidFill>
                  <a:schemeClr val="tx1"/>
                </a:solidFill>
              </a:rPr>
              <a:t>need to see it or write it many times.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	They easily forget </a:t>
            </a:r>
            <a:r>
              <a:rPr lang="en-US" altLang="ja-JP" sz="2000" dirty="0" smtClean="0">
                <a:solidFill>
                  <a:schemeClr val="tx1"/>
                </a:solidFill>
              </a:rPr>
              <a:t>words if </a:t>
            </a:r>
            <a:r>
              <a:rPr lang="en-US" altLang="ja-JP" sz="2000" dirty="0">
                <a:solidFill>
                  <a:schemeClr val="tx1"/>
                </a:solidFill>
              </a:rPr>
              <a:t>they don’t see it for a long time</a:t>
            </a:r>
            <a:r>
              <a:rPr lang="en-US" altLang="ja-JP" sz="20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</a:rPr>
              <a:t>  They don’t understand the rules and patterns of pronunciation.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lvl="1"/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Phonics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Students can read new words on their own.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They can easily spell by listening.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Students can learn alone easily.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Students can develop better interest in English.</a:t>
            </a:r>
            <a:endParaRPr lang="en-US" altLang="ja-JP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More than 500,000 English words can be spelled with Phonics 	rules.</a:t>
            </a:r>
          </a:p>
          <a:p>
            <a:endParaRPr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1" y="630000"/>
            <a:ext cx="8915399" cy="14688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The Alphabet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89211" y="2444278"/>
            <a:ext cx="8915399" cy="1784821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The Alphabet has 26 alphabets and each alphabet has “Upper case” or “Capital letters” and “Lower case.”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テキスト プレースホルダー 2"/>
          <p:cNvSpPr txBox="1">
            <a:spLocks/>
          </p:cNvSpPr>
          <p:nvPr/>
        </p:nvSpPr>
        <p:spPr>
          <a:xfrm>
            <a:off x="2589211" y="4025428"/>
            <a:ext cx="8740777" cy="1103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>
                <a:solidFill>
                  <a:schemeClr val="tx1"/>
                </a:solidFill>
              </a:rPr>
              <a:t>Each alphabet has a sound. Some alphabets can have 2 or more sounds.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81294" y="409690"/>
            <a:ext cx="19763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92739" y="396988"/>
            <a:ext cx="8996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011705" y="402405"/>
            <a:ext cx="11849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18754" y="5055105"/>
            <a:ext cx="934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68574" y="5055105"/>
            <a:ext cx="13660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93874" y="5051021"/>
            <a:ext cx="10470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9125" y="3584543"/>
            <a:ext cx="9909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109097" y="3584543"/>
            <a:ext cx="7024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530403" y="3559676"/>
            <a:ext cx="8242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902974" y="3559676"/>
            <a:ext cx="9316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096173" y="3559676"/>
            <a:ext cx="12634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926100" y="3561713"/>
            <a:ext cx="9140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96326" y="3584543"/>
            <a:ext cx="1255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772078" y="1917303"/>
            <a:ext cx="10951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930514" y="1900217"/>
            <a:ext cx="13163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607375" y="1917303"/>
            <a:ext cx="7537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982530" y="1917303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510817" y="1917303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167008" y="1920685"/>
            <a:ext cx="8579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68403" y="1897596"/>
            <a:ext cx="10214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0176194" y="403923"/>
            <a:ext cx="12586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888655" y="402405"/>
            <a:ext cx="7761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238526" y="402405"/>
            <a:ext cx="845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664314" y="402405"/>
            <a:ext cx="11015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298049" y="5046476"/>
            <a:ext cx="800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320996" y="5046476"/>
            <a:ext cx="9476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97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81294" y="409690"/>
            <a:ext cx="19763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30222" y="396988"/>
            <a:ext cx="10246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13496" y="402405"/>
            <a:ext cx="9813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98102" y="5055105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47923" y="5055105"/>
            <a:ext cx="12073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3643" y="5051021"/>
            <a:ext cx="8675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57979" y="3584543"/>
            <a:ext cx="9332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u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159591" y="3584543"/>
            <a:ext cx="6014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611355" y="3559676"/>
            <a:ext cx="6623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091327" y="3559676"/>
            <a:ext cx="5549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215597" y="3559676"/>
            <a:ext cx="10246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870797" y="3561713"/>
            <a:ext cx="10246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28573" y="3584543"/>
            <a:ext cx="9909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852228" y="1917303"/>
            <a:ext cx="934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919293" y="1900217"/>
            <a:ext cx="13388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768477" y="1917303"/>
            <a:ext cx="4315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037032" y="1917303"/>
            <a:ext cx="8034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681537" y="1917303"/>
            <a:ext cx="4347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380207" y="1920685"/>
            <a:ext cx="4315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11684" y="1897596"/>
            <a:ext cx="934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0298824" y="403923"/>
            <a:ext cx="10134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991247" y="402405"/>
            <a:ext cx="5709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168795" y="402405"/>
            <a:ext cx="9845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701183" y="402405"/>
            <a:ext cx="10278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344536" y="5046476"/>
            <a:ext cx="7072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372292" y="5046476"/>
            <a:ext cx="845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endParaRPr lang="ja-JP" alt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9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5445</TotalTime>
  <Words>569</Words>
  <Application>Microsoft Office PowerPoint</Application>
  <PresentationFormat>ワイド画面</PresentationFormat>
  <Paragraphs>335</Paragraphs>
  <Slides>20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ＭＳ 明朝</vt:lpstr>
      <vt:lpstr>メイリオ</vt:lpstr>
      <vt:lpstr>Arial</vt:lpstr>
      <vt:lpstr>Century</vt:lpstr>
      <vt:lpstr>Century Gothic</vt:lpstr>
      <vt:lpstr>Comic Sans MS</vt:lpstr>
      <vt:lpstr>Georgia</vt:lpstr>
      <vt:lpstr>Times New Roman</vt:lpstr>
      <vt:lpstr>Wingdings 3</vt:lpstr>
      <vt:lpstr>ウィスプ</vt:lpstr>
      <vt:lpstr>Phonics</vt:lpstr>
      <vt:lpstr>PowerPoint プレゼンテーション</vt:lpstr>
      <vt:lpstr>Part 1: Phonics module:</vt:lpstr>
      <vt:lpstr>What Is phonics?</vt:lpstr>
      <vt:lpstr>Why Phonics?</vt:lpstr>
      <vt:lpstr>Memorization vs. Phonics</vt:lpstr>
      <vt:lpstr>The Alphabet</vt:lpstr>
      <vt:lpstr>PowerPoint プレゼンテーション</vt:lpstr>
      <vt:lpstr>PowerPoint プレゼンテーション</vt:lpstr>
      <vt:lpstr>PowerPoint プレゼンテーション</vt:lpstr>
      <vt:lpstr>Alphabet recognition exercises</vt:lpstr>
      <vt:lpstr>PowerPoint プレゼンテーション</vt:lpstr>
      <vt:lpstr>Activity time! </vt:lpstr>
      <vt:lpstr>Check your answers!</vt:lpstr>
      <vt:lpstr>Phonics song and chants</vt:lpstr>
      <vt:lpstr>PowerPoint プレゼンテーション</vt:lpstr>
      <vt:lpstr>Phonics awareness</vt:lpstr>
      <vt:lpstr>Beginning sounds: Color the letter Aa. Practice the sound by saying Aa says /a/, /a/________.</vt:lpstr>
      <vt:lpstr>Circle the picture that starts with the letter A.</vt:lpstr>
      <vt:lpstr>Circle the beginning sound of the picture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職員21</dc:creator>
  <cp:lastModifiedBy>George Liu</cp:lastModifiedBy>
  <cp:revision>62</cp:revision>
  <dcterms:created xsi:type="dcterms:W3CDTF">2017-12-04T05:07:49Z</dcterms:created>
  <dcterms:modified xsi:type="dcterms:W3CDTF">2017-12-25T05:54:30Z</dcterms:modified>
</cp:coreProperties>
</file>