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3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1" r:id="rId4"/>
    <p:sldId id="275" r:id="rId5"/>
    <p:sldId id="273" r:id="rId6"/>
    <p:sldId id="281" r:id="rId7"/>
    <p:sldId id="260" r:id="rId8"/>
    <p:sldId id="263" r:id="rId9"/>
    <p:sldId id="279" r:id="rId10"/>
    <p:sldId id="264" r:id="rId11"/>
    <p:sldId id="270" r:id="rId12"/>
    <p:sldId id="268" r:id="rId13"/>
    <p:sldId id="282" r:id="rId14"/>
    <p:sldId id="283" r:id="rId15"/>
    <p:sldId id="284" r:id="rId16"/>
    <p:sldId id="271" r:id="rId17"/>
    <p:sldId id="265" r:id="rId18"/>
    <p:sldId id="266" r:id="rId19"/>
    <p:sldId id="267" r:id="rId20"/>
    <p:sldId id="269" r:id="rId21"/>
    <p:sldId id="272" r:id="rId22"/>
    <p:sldId id="256" r:id="rId23"/>
    <p:sldId id="278" r:id="rId24"/>
    <p:sldId id="280" r:id="rId25"/>
    <p:sldId id="277" r:id="rId26"/>
    <p:sldId id="262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42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281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8514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26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023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13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5085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51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95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780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13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381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91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1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4977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376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DAACA-D6FD-4914-BE60-E1C16AC64199}" type="datetimeFigureOut">
              <a:rPr kumimoji="1" lang="ja-JP" altLang="en-US" smtClean="0"/>
              <a:t>2018/2/2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49DD140-6859-482F-8A85-339A46ADB3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12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30.jpg"/><Relationship Id="rId4" Type="http://schemas.openxmlformats.org/officeDocument/2006/relationships/image" Target="../media/image24.jpeg"/><Relationship Id="rId9" Type="http://schemas.openxmlformats.org/officeDocument/2006/relationships/image" Target="../media/image29.gif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60672" y="0"/>
            <a:ext cx="7552678" cy="2971801"/>
          </a:xfrm>
        </p:spPr>
        <p:txBody>
          <a:bodyPr>
            <a:noAutofit/>
          </a:bodyPr>
          <a:lstStyle/>
          <a:p>
            <a:r>
              <a:rPr kumimoji="1" lang="en-US" altLang="ja-JP" sz="13800" b="1" i="1" dirty="0" smtClean="0">
                <a:solidFill>
                  <a:srgbClr val="FF0000"/>
                </a:solidFill>
              </a:rPr>
              <a:t>Phonics</a:t>
            </a:r>
            <a:endParaRPr kumimoji="1" lang="ja-JP" altLang="en-US" sz="13800" b="1" i="1" dirty="0">
              <a:solidFill>
                <a:srgbClr val="FF0000"/>
              </a:solidFill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037011" y="3649903"/>
            <a:ext cx="6914323" cy="1947333"/>
          </a:xfrm>
        </p:spPr>
        <p:txBody>
          <a:bodyPr>
            <a:normAutofit lnSpcReduction="10000"/>
          </a:bodyPr>
          <a:lstStyle/>
          <a:p>
            <a:r>
              <a:rPr lang="en-US" altLang="ja-JP" sz="3600" dirty="0" err="1" smtClean="0"/>
              <a:t>Isesaki</a:t>
            </a:r>
            <a:r>
              <a:rPr lang="en-US" altLang="ja-JP" sz="3600" dirty="0" smtClean="0"/>
              <a:t> City LEADER program</a:t>
            </a:r>
          </a:p>
          <a:p>
            <a:endParaRPr kumimoji="1" lang="en-US" altLang="ja-JP" sz="3600" dirty="0"/>
          </a:p>
          <a:p>
            <a:r>
              <a:rPr lang="en-US" altLang="ja-JP" sz="3600" dirty="0" smtClean="0"/>
              <a:t>Module </a:t>
            </a:r>
            <a:r>
              <a:rPr lang="ja-JP" altLang="en-US" sz="3600" dirty="0" smtClean="0"/>
              <a:t>２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39423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Short Vowels Jin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972" y="0"/>
            <a:ext cx="115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ja-JP" altLang="en-US" sz="6000" dirty="0" smtClean="0"/>
              <a:t>短母音読む活動</a:t>
            </a:r>
            <a:r>
              <a:rPr lang="en-US" altLang="ja-JP" sz="6000" dirty="0" smtClean="0"/>
              <a:t> </a:t>
            </a:r>
            <a:r>
              <a:rPr lang="en-US" altLang="ja-JP" sz="6000" dirty="0" smtClean="0"/>
              <a:t>(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C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onsonant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V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owel</a:t>
            </a:r>
            <a:r>
              <a:rPr lang="en-US" altLang="ja-JP" sz="6000" dirty="0" err="1" smtClean="0">
                <a:solidFill>
                  <a:srgbClr val="FF0000"/>
                </a:solidFill>
              </a:rPr>
              <a:t>C</a:t>
            </a:r>
            <a:r>
              <a:rPr lang="en-US" altLang="ja-JP" sz="1400" dirty="0" err="1" smtClean="0">
                <a:solidFill>
                  <a:srgbClr val="FF0000"/>
                </a:solidFill>
              </a:rPr>
              <a:t>onsonant</a:t>
            </a:r>
            <a:r>
              <a:rPr lang="en-US" altLang="ja-JP" sz="6000" dirty="0" smtClean="0"/>
              <a:t>)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89211" y="3527550"/>
            <a:ext cx="8915399" cy="860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kumimoji="1" lang="ja-JP" altLang="en-US" sz="2800" dirty="0" smtClean="0"/>
              <a:t>子音・母音・子音</a:t>
            </a:r>
            <a:endParaRPr kumimoji="1" lang="en-US" altLang="ja-JP" sz="2800" dirty="0" smtClean="0"/>
          </a:p>
          <a:p>
            <a:pPr algn="ctr"/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中学年の</a:t>
            </a:r>
            <a:r>
              <a:rPr kumimoji="1" lang="en-US" altLang="ja-JP" sz="2800" dirty="0" smtClean="0"/>
              <a:t>CAN-DO)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5676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468750" y="321972"/>
            <a:ext cx="4236591" cy="926018"/>
          </a:xfrm>
        </p:spPr>
        <p:txBody>
          <a:bodyPr>
            <a:normAutofit/>
          </a:bodyPr>
          <a:lstStyle/>
          <a:p>
            <a:r>
              <a:rPr lang="en-US" altLang="ja-JP" sz="4800" dirty="0" smtClean="0">
                <a:latin typeface="Georgia" panose="02040502050405020303" pitchFamily="18" charset="0"/>
              </a:rPr>
              <a:t>Activity time! </a:t>
            </a:r>
            <a:endParaRPr kumimoji="1" lang="ja-JP" altLang="en-US" sz="4800" dirty="0">
              <a:latin typeface="Georgia" panose="02040502050405020303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557" y="1247990"/>
            <a:ext cx="7472233" cy="5284309"/>
          </a:xfrm>
          <a:prstGeom prst="rect">
            <a:avLst/>
          </a:prstGeom>
        </p:spPr>
      </p:pic>
      <p:sp>
        <p:nvSpPr>
          <p:cNvPr id="6" name="角丸四角形 3"/>
          <p:cNvSpPr>
            <a:spLocks noChangeArrowheads="1"/>
          </p:cNvSpPr>
          <p:nvPr/>
        </p:nvSpPr>
        <p:spPr bwMode="auto">
          <a:xfrm>
            <a:off x="7111111" y="141668"/>
            <a:ext cx="4917757" cy="1834611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サイコロを回して、単語を読みながらマスを進んで。緑色のスイレンに行ったら、３マス戻ってください。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 txBox="1">
            <a:spLocks/>
          </p:cNvSpPr>
          <p:nvPr/>
        </p:nvSpPr>
        <p:spPr>
          <a:xfrm>
            <a:off x="3658159" y="217072"/>
            <a:ext cx="5782055" cy="80035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kumimoji="1"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algn="ctr"/>
            <a:r>
              <a:rPr lang="ja-JP" altLang="en-US" b="1" dirty="0" smtClean="0"/>
              <a:t>閉音節</a:t>
            </a:r>
            <a:endParaRPr lang="ja-JP" altLang="en-US" b="1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74" y="1572507"/>
            <a:ext cx="2359277" cy="118357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280" y="1558231"/>
            <a:ext cx="1261999" cy="8809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508" y="1368647"/>
            <a:ext cx="1062747" cy="131903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84" y="1487252"/>
            <a:ext cx="655652" cy="10818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65" y="1586028"/>
            <a:ext cx="1287082" cy="1101655"/>
          </a:xfrm>
          <a:prstGeom prst="rect">
            <a:avLst/>
          </a:prstGeom>
        </p:spPr>
      </p:pic>
      <p:sp>
        <p:nvSpPr>
          <p:cNvPr id="13" name="円/楕円 12"/>
          <p:cNvSpPr/>
          <p:nvPr/>
        </p:nvSpPr>
        <p:spPr>
          <a:xfrm>
            <a:off x="2886626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0652590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9054739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644400" y="3030829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234061" y="3030829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4782260" y="3037267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442774" y="5370490"/>
            <a:ext cx="10199727" cy="7212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 smtClean="0">
                <a:solidFill>
                  <a:schemeClr val="tx1"/>
                </a:solidFill>
              </a:rPr>
              <a:t>m	</a:t>
            </a:r>
            <a:r>
              <a:rPr lang="en-US" altLang="ja-JP" sz="3600" b="1" dirty="0" smtClean="0">
                <a:solidFill>
                  <a:schemeClr val="tx1"/>
                </a:solidFill>
              </a:rPr>
              <a:t>b	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l	</a:t>
            </a:r>
            <a:r>
              <a:rPr lang="en-US" altLang="ja-JP" sz="3600" b="1" dirty="0" smtClean="0">
                <a:solidFill>
                  <a:schemeClr val="tx1"/>
                </a:solidFill>
              </a:rPr>
              <a:t>p	</a:t>
            </a:r>
            <a:r>
              <a:rPr kumimoji="1" lang="en-US" altLang="ja-JP" sz="3600" b="1" dirty="0" smtClean="0">
                <a:solidFill>
                  <a:schemeClr val="tx1"/>
                </a:solidFill>
              </a:rPr>
              <a:t>w	r	d	n	s	t	g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676" y="1651817"/>
            <a:ext cx="1179497" cy="1023803"/>
          </a:xfrm>
          <a:prstGeom prst="rect">
            <a:avLst/>
          </a:prstGeom>
        </p:spPr>
      </p:pic>
      <p:sp>
        <p:nvSpPr>
          <p:cNvPr id="21" name="円/楕円 20"/>
          <p:cNvSpPr/>
          <p:nvPr/>
        </p:nvSpPr>
        <p:spPr>
          <a:xfrm>
            <a:off x="7412863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5499279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4550440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361341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276062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1907831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6426727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8267546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/>
        </p:nvSpPr>
        <p:spPr>
          <a:xfrm>
            <a:off x="9122229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9994176" y="5027345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10998935" y="5020613"/>
            <a:ext cx="231820" cy="2189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>
            <a:stCxn id="17" idx="5"/>
            <a:endCxn id="31" idx="1"/>
          </p:cNvCxnSpPr>
          <p:nvPr/>
        </p:nvCxnSpPr>
        <p:spPr>
          <a:xfrm>
            <a:off x="6431932" y="3217706"/>
            <a:ext cx="4600952" cy="183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>
            <a:stCxn id="13" idx="5"/>
            <a:endCxn id="27" idx="1"/>
          </p:cNvCxnSpPr>
          <p:nvPr/>
        </p:nvCxnSpPr>
        <p:spPr>
          <a:xfrm>
            <a:off x="3084497" y="3224144"/>
            <a:ext cx="3376179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18" idx="5"/>
            <a:endCxn id="28" idx="1"/>
          </p:cNvCxnSpPr>
          <p:nvPr/>
        </p:nvCxnSpPr>
        <p:spPr>
          <a:xfrm>
            <a:off x="4980131" y="3224144"/>
            <a:ext cx="3321364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>
            <a:stCxn id="16" idx="4"/>
          </p:cNvCxnSpPr>
          <p:nvPr/>
        </p:nvCxnSpPr>
        <p:spPr>
          <a:xfrm flipH="1">
            <a:off x="2023741" y="3249769"/>
            <a:ext cx="5736569" cy="17708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9178162" y="3262645"/>
            <a:ext cx="47162" cy="17579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>
            <a:stCxn id="14" idx="3"/>
            <a:endCxn id="21" idx="7"/>
          </p:cNvCxnSpPr>
          <p:nvPr/>
        </p:nvCxnSpPr>
        <p:spPr>
          <a:xfrm flipH="1">
            <a:off x="7610734" y="3224144"/>
            <a:ext cx="3075805" cy="18352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2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640" y="2328175"/>
            <a:ext cx="1123381" cy="67705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72" y="5436867"/>
            <a:ext cx="1002884" cy="68261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6" y="3908738"/>
            <a:ext cx="869449" cy="811282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55" y="2263434"/>
            <a:ext cx="1021091" cy="7658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38" y="-25761"/>
            <a:ext cx="3804766" cy="1159101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b="1" dirty="0" smtClean="0"/>
              <a:t>しりとり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Challenge!</a:t>
            </a:r>
            <a:endParaRPr kumimoji="1" lang="ja-JP" altLang="en-US" b="1" dirty="0"/>
          </a:p>
        </p:txBody>
      </p:sp>
      <p:sp>
        <p:nvSpPr>
          <p:cNvPr id="4" name="円/楕円 3"/>
          <p:cNvSpPr/>
          <p:nvPr/>
        </p:nvSpPr>
        <p:spPr>
          <a:xfrm>
            <a:off x="2940090" y="978795"/>
            <a:ext cx="6303790" cy="5879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endCxn id="4" idx="4"/>
          </p:cNvCxnSpPr>
          <p:nvPr/>
        </p:nvCxnSpPr>
        <p:spPr>
          <a:xfrm>
            <a:off x="6091985" y="585988"/>
            <a:ext cx="0" cy="6272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4" idx="6"/>
            <a:endCxn id="4" idx="2"/>
          </p:cNvCxnSpPr>
          <p:nvPr/>
        </p:nvCxnSpPr>
        <p:spPr>
          <a:xfrm flipH="1">
            <a:off x="2940090" y="3918398"/>
            <a:ext cx="63037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4533363" y="1378039"/>
            <a:ext cx="3090930" cy="50613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 flipV="1">
            <a:off x="3284392" y="2566115"/>
            <a:ext cx="5615186" cy="27045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3322750" y="2511380"/>
            <a:ext cx="5525036" cy="2794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4533364" y="1378040"/>
            <a:ext cx="3090929" cy="5061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69" y="1587877"/>
            <a:ext cx="655074" cy="1051325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66" y="4667255"/>
            <a:ext cx="1158192" cy="1064030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5322247" y="1681713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7955188" y="3157027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3775191" y="3182430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3777537" y="4095867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5327341" y="5476365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7392195" y="5009033"/>
            <a:ext cx="540912" cy="5232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 rot="1356126">
            <a:off x="6298089" y="1050711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 rot="2724283">
            <a:off x="7621690" y="177085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nest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正方形/長方形 68"/>
          <p:cNvSpPr/>
          <p:nvPr/>
        </p:nvSpPr>
        <p:spPr>
          <a:xfrm rot="6292060">
            <a:off x="8300336" y="4257168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正方形/長方形 69"/>
          <p:cNvSpPr/>
          <p:nvPr/>
        </p:nvSpPr>
        <p:spPr>
          <a:xfrm rot="9729608">
            <a:off x="6234347" y="623477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正方形/長方形 70"/>
          <p:cNvSpPr/>
          <p:nvPr/>
        </p:nvSpPr>
        <p:spPr>
          <a:xfrm rot="13466644">
            <a:off x="3405548" y="553702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tub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正方形/長方形 71"/>
          <p:cNvSpPr/>
          <p:nvPr/>
        </p:nvSpPr>
        <p:spPr>
          <a:xfrm rot="19066395">
            <a:off x="3420934" y="1770282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gum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9491730" y="862884"/>
            <a:ext cx="2601532" cy="3734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26" y="986758"/>
            <a:ext cx="901522" cy="585989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60" y="1787451"/>
            <a:ext cx="902350" cy="725489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96" y="2677686"/>
            <a:ext cx="846714" cy="84671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185" y="3689146"/>
            <a:ext cx="871734" cy="756665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400" y="951502"/>
            <a:ext cx="661629" cy="821186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717" y="1893241"/>
            <a:ext cx="980994" cy="715036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6698" y="2785058"/>
            <a:ext cx="828675" cy="704850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89" y="3689146"/>
            <a:ext cx="614084" cy="723782"/>
          </a:xfrm>
          <a:prstGeom prst="rect">
            <a:avLst/>
          </a:prstGeom>
        </p:spPr>
      </p:pic>
      <p:sp>
        <p:nvSpPr>
          <p:cNvPr id="82" name="角丸四角形 81"/>
          <p:cNvSpPr/>
          <p:nvPr/>
        </p:nvSpPr>
        <p:spPr>
          <a:xfrm>
            <a:off x="9942490" y="309093"/>
            <a:ext cx="1812883" cy="55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Hint box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6102984" y="342781"/>
            <a:ext cx="11414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start</a:t>
            </a:r>
            <a:endParaRPr lang="ja-JP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0" name="正方形/長方形 89"/>
          <p:cNvSpPr/>
          <p:nvPr/>
        </p:nvSpPr>
        <p:spPr>
          <a:xfrm rot="17126709">
            <a:off x="2787814" y="3087311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正方形/長方形 90"/>
          <p:cNvSpPr/>
          <p:nvPr/>
        </p:nvSpPr>
        <p:spPr>
          <a:xfrm rot="20621870">
            <a:off x="4817200" y="1152365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正方形/長方形 91"/>
          <p:cNvSpPr/>
          <p:nvPr/>
        </p:nvSpPr>
        <p:spPr>
          <a:xfrm rot="8164857">
            <a:off x="7620292" y="5580620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正方形/長方形 92"/>
          <p:cNvSpPr/>
          <p:nvPr/>
        </p:nvSpPr>
        <p:spPr>
          <a:xfrm rot="4454486">
            <a:off x="8240961" y="3082448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正方形/長方形 93"/>
          <p:cNvSpPr/>
          <p:nvPr/>
        </p:nvSpPr>
        <p:spPr>
          <a:xfrm rot="11619898">
            <a:off x="4808736" y="6363179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正方形/長方形 94"/>
          <p:cNvSpPr/>
          <p:nvPr/>
        </p:nvSpPr>
        <p:spPr>
          <a:xfrm rot="15014328">
            <a:off x="2774927" y="4352296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(______)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下カーブ矢印 95"/>
          <p:cNvSpPr/>
          <p:nvPr/>
        </p:nvSpPr>
        <p:spPr>
          <a:xfrm rot="1267870">
            <a:off x="7227335" y="816779"/>
            <a:ext cx="1140666" cy="739014"/>
          </a:xfrm>
          <a:prstGeom prst="curvedDownArrow">
            <a:avLst>
              <a:gd name="adj1" fmla="val 19042"/>
              <a:gd name="adj2" fmla="val 1121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図 7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58" y="2986868"/>
            <a:ext cx="661629" cy="821186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40" y="2328175"/>
            <a:ext cx="1123381" cy="677054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72" y="5436867"/>
            <a:ext cx="1002884" cy="68261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196" y="3908738"/>
            <a:ext cx="869449" cy="811282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55" y="2263434"/>
            <a:ext cx="1021091" cy="76581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538" y="-25761"/>
            <a:ext cx="3804766" cy="1159101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b="1" dirty="0" smtClean="0"/>
              <a:t>しりとり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kumimoji="1" lang="en-US" altLang="ja-JP" b="1" dirty="0" smtClean="0"/>
              <a:t>Challenge!</a:t>
            </a:r>
            <a:endParaRPr kumimoji="1" lang="ja-JP" altLang="en-US" b="1" dirty="0"/>
          </a:p>
        </p:txBody>
      </p:sp>
      <p:sp>
        <p:nvSpPr>
          <p:cNvPr id="4" name="円/楕円 3"/>
          <p:cNvSpPr/>
          <p:nvPr/>
        </p:nvSpPr>
        <p:spPr>
          <a:xfrm>
            <a:off x="2940090" y="978795"/>
            <a:ext cx="6303790" cy="587920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endCxn id="4" idx="4"/>
          </p:cNvCxnSpPr>
          <p:nvPr/>
        </p:nvCxnSpPr>
        <p:spPr>
          <a:xfrm>
            <a:off x="6091985" y="585988"/>
            <a:ext cx="0" cy="62720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線コネクタ 7"/>
          <p:cNvCxnSpPr>
            <a:stCxn id="4" idx="6"/>
            <a:endCxn id="4" idx="2"/>
          </p:cNvCxnSpPr>
          <p:nvPr/>
        </p:nvCxnSpPr>
        <p:spPr>
          <a:xfrm flipH="1">
            <a:off x="2940090" y="3918398"/>
            <a:ext cx="63037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4533363" y="1378039"/>
            <a:ext cx="3090930" cy="50613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 flipV="1">
            <a:off x="3284392" y="2566115"/>
            <a:ext cx="5615186" cy="27045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3322750" y="2511380"/>
            <a:ext cx="5525036" cy="27947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 flipV="1">
            <a:off x="4533364" y="1378040"/>
            <a:ext cx="3090929" cy="5061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569" y="1587877"/>
            <a:ext cx="655074" cy="1051325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66" y="4667255"/>
            <a:ext cx="1158192" cy="1064030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 rot="1356126">
            <a:off x="6298089" y="1050711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8" name="正方形/長方形 67"/>
          <p:cNvSpPr/>
          <p:nvPr/>
        </p:nvSpPr>
        <p:spPr>
          <a:xfrm rot="2724283">
            <a:off x="7621690" y="177085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nest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9" name="正方形/長方形 68"/>
          <p:cNvSpPr/>
          <p:nvPr/>
        </p:nvSpPr>
        <p:spPr>
          <a:xfrm rot="6292060">
            <a:off x="8300336" y="4257168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0" name="正方形/長方形 69"/>
          <p:cNvSpPr/>
          <p:nvPr/>
        </p:nvSpPr>
        <p:spPr>
          <a:xfrm rot="9729608">
            <a:off x="6234347" y="623477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net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1" name="正方形/長方形 70"/>
          <p:cNvSpPr/>
          <p:nvPr/>
        </p:nvSpPr>
        <p:spPr>
          <a:xfrm rot="13466644">
            <a:off x="3405548" y="5537023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tub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2" name="正方形/長方形 71"/>
          <p:cNvSpPr/>
          <p:nvPr/>
        </p:nvSpPr>
        <p:spPr>
          <a:xfrm rot="19066395">
            <a:off x="3420934" y="1770282"/>
            <a:ext cx="117161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gum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9491730" y="862884"/>
            <a:ext cx="2601532" cy="3734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50">
            <a:off x="5077924" y="5379613"/>
            <a:ext cx="901522" cy="585989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205" y="3026906"/>
            <a:ext cx="902350" cy="725489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096" y="2677686"/>
            <a:ext cx="846714" cy="84671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69" y="3932873"/>
            <a:ext cx="871734" cy="756665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87" y="1760109"/>
            <a:ext cx="832390" cy="606720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610372">
            <a:off x="7171994" y="4910678"/>
            <a:ext cx="828675" cy="704850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89" y="3689146"/>
            <a:ext cx="614084" cy="723782"/>
          </a:xfrm>
          <a:prstGeom prst="rect">
            <a:avLst/>
          </a:prstGeom>
        </p:spPr>
      </p:pic>
      <p:sp>
        <p:nvSpPr>
          <p:cNvPr id="82" name="角丸四角形 81"/>
          <p:cNvSpPr/>
          <p:nvPr/>
        </p:nvSpPr>
        <p:spPr>
          <a:xfrm>
            <a:off x="9942490" y="309093"/>
            <a:ext cx="1812883" cy="55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Hint box</a:t>
            </a:r>
            <a:endParaRPr kumimoji="1" lang="ja-JP" altLang="en-US" dirty="0"/>
          </a:p>
        </p:txBody>
      </p:sp>
      <p:sp>
        <p:nvSpPr>
          <p:cNvPr id="85" name="正方形/長方形 84"/>
          <p:cNvSpPr/>
          <p:nvPr/>
        </p:nvSpPr>
        <p:spPr>
          <a:xfrm>
            <a:off x="6102984" y="342781"/>
            <a:ext cx="114147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start</a:t>
            </a:r>
            <a:endParaRPr lang="ja-JP" alt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0" name="正方形/長方形 89"/>
          <p:cNvSpPr/>
          <p:nvPr/>
        </p:nvSpPr>
        <p:spPr>
          <a:xfrm rot="17126709">
            <a:off x="2787814" y="3087311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(dog)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1" name="正方形/長方形 90"/>
          <p:cNvSpPr/>
          <p:nvPr/>
        </p:nvSpPr>
        <p:spPr>
          <a:xfrm rot="20621870">
            <a:off x="4817200" y="1152365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(map)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2" name="正方形/長方形 91"/>
          <p:cNvSpPr/>
          <p:nvPr/>
        </p:nvSpPr>
        <p:spPr>
          <a:xfrm rot="8164857">
            <a:off x="7620292" y="5580620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(ten)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3" name="正方形/長方形 92"/>
          <p:cNvSpPr/>
          <p:nvPr/>
        </p:nvSpPr>
        <p:spPr>
          <a:xfrm rot="4454486">
            <a:off x="8240961" y="3082448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(top)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4" name="正方形/長方形 93"/>
          <p:cNvSpPr/>
          <p:nvPr/>
        </p:nvSpPr>
        <p:spPr>
          <a:xfrm rot="11619898">
            <a:off x="4808736" y="6363179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(tent)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正方形/長方形 94"/>
          <p:cNvSpPr/>
          <p:nvPr/>
        </p:nvSpPr>
        <p:spPr>
          <a:xfrm rot="15014328">
            <a:off x="2774927" y="4352296"/>
            <a:ext cx="117161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(bed)</a:t>
            </a:r>
            <a:endParaRPr lang="ja-JP" alt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下カーブ矢印 4"/>
          <p:cNvSpPr/>
          <p:nvPr/>
        </p:nvSpPr>
        <p:spPr>
          <a:xfrm rot="1267870">
            <a:off x="7227335" y="816779"/>
            <a:ext cx="1140666" cy="739014"/>
          </a:xfrm>
          <a:prstGeom prst="curvedDownArrow">
            <a:avLst>
              <a:gd name="adj1" fmla="val 19042"/>
              <a:gd name="adj2" fmla="val 112104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6000" dirty="0" smtClean="0"/>
              <a:t>発音グループ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2800" dirty="0" smtClean="0"/>
              <a:t>(</a:t>
            </a:r>
            <a:r>
              <a:rPr kumimoji="1" lang="ja-JP" altLang="en-US" sz="2800" dirty="0" smtClean="0"/>
              <a:t>手伝いが必要な児童のため</a:t>
            </a:r>
            <a:r>
              <a:rPr kumimoji="1" lang="en-US" altLang="ja-JP" sz="2800" dirty="0" smtClean="0"/>
              <a:t>)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0023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867317" y="1490296"/>
            <a:ext cx="9586745" cy="4445284"/>
          </a:xfrm>
        </p:spPr>
        <p:txBody>
          <a:bodyPr>
            <a:noAutofit/>
          </a:bodyPr>
          <a:lstStyle/>
          <a:p>
            <a:r>
              <a:rPr lang="ja-JP" altLang="en-US" sz="3200" b="1" dirty="0" smtClean="0">
                <a:solidFill>
                  <a:srgbClr val="FF0000"/>
                </a:solidFill>
              </a:rPr>
              <a:t>なぜ発音グループを教えますか？</a:t>
            </a:r>
            <a:endParaRPr lang="en-US" altLang="ja-JP" sz="3200" b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出来ない方の自信を深めるために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出来る児童にライムを教えるために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単語を読めるために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>
                <a:solidFill>
                  <a:schemeClr val="tx1"/>
                </a:solidFill>
              </a:rPr>
              <a:t>単語の読み方・書き方をリンクするために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 smtClean="0">
                <a:solidFill>
                  <a:schemeClr val="tx1"/>
                </a:solidFill>
              </a:rPr>
              <a:t>長い単語の読み方を理解するために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867317" y="212613"/>
            <a:ext cx="3760073" cy="977533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kumimoji="1" lang="ja-JP" altLang="en-US" dirty="0" smtClean="0"/>
              <a:t>発音グループ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42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9211" y="491235"/>
            <a:ext cx="8915399" cy="1028472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発音グループの読み練習</a:t>
            </a:r>
            <a:r>
              <a:rPr lang="en-US" altLang="ja-JP" dirty="0" smtClean="0"/>
              <a:t>: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98" y="1521429"/>
            <a:ext cx="4630114" cy="45805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815" y="1347397"/>
            <a:ext cx="4325113" cy="44932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381" y="1519706"/>
            <a:ext cx="4349845" cy="432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260" y="1589429"/>
            <a:ext cx="4762034" cy="50771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15" y="1458913"/>
            <a:ext cx="4941283" cy="4827363"/>
          </a:xfrm>
          <a:prstGeom prst="rect">
            <a:avLst/>
          </a:prstGeom>
        </p:spPr>
      </p:pic>
      <p:sp>
        <p:nvSpPr>
          <p:cNvPr id="7" name="タイトル 1"/>
          <p:cNvSpPr>
            <a:spLocks noGrp="1"/>
          </p:cNvSpPr>
          <p:nvPr>
            <p:ph type="title"/>
          </p:nvPr>
        </p:nvSpPr>
        <p:spPr>
          <a:xfrm>
            <a:off x="2090738" y="398463"/>
            <a:ext cx="8915400" cy="1060450"/>
          </a:xfrm>
        </p:spPr>
        <p:txBody>
          <a:bodyPr>
            <a:normAutofit/>
          </a:bodyPr>
          <a:lstStyle/>
          <a:p>
            <a:r>
              <a:rPr lang="ja-JP" altLang="en-US" dirty="0"/>
              <a:t>発音グループの読み練習</a:t>
            </a:r>
            <a:r>
              <a:rPr lang="en-US" altLang="ja-JP" dirty="0"/>
              <a:t>: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55" y="1589429"/>
            <a:ext cx="4714667" cy="45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9250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tx1"/>
                </a:solidFill>
                <a:latin typeface="Georgia" panose="02040502050405020303" pitchFamily="18" charset="0"/>
              </a:rPr>
              <a:t>Part </a:t>
            </a:r>
            <a:r>
              <a:rPr lang="en-US" altLang="ja-JP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2: Phonics </a:t>
            </a:r>
            <a:r>
              <a:rPr lang="en-US" altLang="ja-JP" b="1" dirty="0">
                <a:solidFill>
                  <a:schemeClr val="tx1"/>
                </a:solidFill>
                <a:latin typeface="Georgia" panose="02040502050405020303" pitchFamily="18" charset="0"/>
              </a:rPr>
              <a:t>module</a:t>
            </a:r>
            <a:r>
              <a:rPr lang="en-US" altLang="ja-JP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: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idx="1"/>
          </p:nvPr>
        </p:nvSpPr>
        <p:spPr>
          <a:xfrm>
            <a:off x="2328336" y="1483360"/>
            <a:ext cx="9440863" cy="4978400"/>
          </a:xfrm>
        </p:spPr>
        <p:txBody>
          <a:bodyPr>
            <a:normAutofit/>
          </a:bodyPr>
          <a:lstStyle/>
          <a:p>
            <a:endParaRPr lang="en-US" altLang="ja-JP" sz="5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前回の復習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ja-JP" alt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子音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開音節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母音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（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A~U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）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発音チャント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　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(a says /a/,/a/, bag.)</a:t>
            </a:r>
          </a:p>
          <a:p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閉</a:t>
            </a:r>
            <a:r>
              <a:rPr lang="ja-JP" altLang="en-US" sz="2800" dirty="0">
                <a:solidFill>
                  <a:schemeClr val="tx1"/>
                </a:solidFill>
                <a:latin typeface="Georgia" panose="02040502050405020303" pitchFamily="18" charset="0"/>
              </a:rPr>
              <a:t>音節</a:t>
            </a:r>
            <a:endParaRPr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発音グループ　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(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6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グループ</a:t>
            </a:r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altLang="ja-JP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テスト・アンケート・振り返り</a:t>
            </a:r>
            <a:endParaRPr kumimoji="1" lang="en-US" altLang="ja-JP" sz="28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en-US" altLang="ja-JP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US" altLang="ja-JP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kumimoji="1" lang="ja-JP" altLang="en-US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6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1027" y="553791"/>
            <a:ext cx="3605526" cy="784350"/>
          </a:xfrm>
        </p:spPr>
        <p:txBody>
          <a:bodyPr/>
          <a:lstStyle/>
          <a:p>
            <a:r>
              <a:rPr kumimoji="1" lang="en-US" altLang="ja-JP" dirty="0" smtClean="0"/>
              <a:t>Activity time!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74701" y="1570771"/>
            <a:ext cx="2589677" cy="786063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kumimoji="1" lang="en-US" altLang="ja-JP" sz="3600" b="1" dirty="0" smtClean="0">
                <a:solidFill>
                  <a:schemeClr val="tx1"/>
                </a:solidFill>
              </a:rPr>
              <a:t>-an family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7046977" y="399248"/>
            <a:ext cx="4246666" cy="1047970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どちら</a:t>
            </a:r>
            <a:r>
              <a:rPr kumimoji="0" lang="ja-JP" altLang="en-US" sz="3200" b="1" dirty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の</a:t>
            </a:r>
            <a:r>
              <a:rPr kumimoji="0" lang="ja-JP" altLang="en-US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単語は違う（</a:t>
            </a:r>
            <a:r>
              <a:rPr kumimoji="0" lang="en-US" altLang="ja-JP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-an</a:t>
            </a:r>
            <a:r>
              <a:rPr kumimoji="0" lang="ja-JP" altLang="en-US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ではない方</a:t>
            </a:r>
            <a:r>
              <a:rPr kumimoji="0" lang="ja-JP" altLang="en-US" sz="3200" b="1" dirty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）</a:t>
            </a:r>
            <a:r>
              <a:rPr kumimoji="0" lang="ja-JP" altLang="en-US" sz="32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？</a:t>
            </a:r>
            <a:endParaRPr kumimoji="0" lang="en-US" altLang="ja-JP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69" y="2139042"/>
            <a:ext cx="3197023" cy="178921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4531947"/>
            <a:ext cx="890821" cy="15500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13" y="3971125"/>
            <a:ext cx="1440165" cy="25444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45" y="2139042"/>
            <a:ext cx="2538912" cy="17724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66" y="4219163"/>
            <a:ext cx="2252628" cy="20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1027" y="553791"/>
            <a:ext cx="3605526" cy="784350"/>
          </a:xfrm>
        </p:spPr>
        <p:txBody>
          <a:bodyPr/>
          <a:lstStyle/>
          <a:p>
            <a:r>
              <a:rPr kumimoji="1" lang="en-US" altLang="ja-JP" dirty="0" smtClean="0"/>
              <a:t>Activity time!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190744" y="1868755"/>
            <a:ext cx="2052933" cy="488079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kumimoji="1" lang="en-US" altLang="ja-JP" b="1" dirty="0" smtClean="0">
                <a:solidFill>
                  <a:schemeClr val="tx1"/>
                </a:solidFill>
              </a:rPr>
              <a:t>-an family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7243677" y="399247"/>
            <a:ext cx="4260934" cy="1326523"/>
          </a:xfrm>
          <a:prstGeom prst="roundRect">
            <a:avLst>
              <a:gd name="adj" fmla="val 16667"/>
            </a:avLst>
          </a:prstGeom>
          <a:solidFill>
            <a:srgbClr val="9CC2E5"/>
          </a:solidFill>
          <a:ln w="12700">
            <a:solidFill>
              <a:srgbClr val="5B9BD5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400" b="1" dirty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どちらの単語は</a:t>
            </a:r>
            <a:r>
              <a:rPr kumimoji="0" lang="ja-JP" altLang="en-US" sz="24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違う</a:t>
            </a:r>
            <a:endParaRPr kumimoji="0" lang="en-US" altLang="ja-JP" sz="2400" b="1" dirty="0" smtClean="0">
              <a:solidFill>
                <a:srgbClr val="181717"/>
              </a:solidFill>
              <a:latin typeface="Century Gothic" panose="020B0502020202020204" pitchFamily="34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24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（</a:t>
            </a:r>
            <a:r>
              <a:rPr kumimoji="0" lang="en-US" altLang="ja-JP" sz="2400" b="1" dirty="0" smtClean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-</a:t>
            </a:r>
            <a:r>
              <a:rPr kumimoji="0" lang="en-US" altLang="ja-JP" sz="2400" b="1" dirty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an</a:t>
            </a:r>
            <a:r>
              <a:rPr kumimoji="0" lang="ja-JP" altLang="en-US" sz="2400" b="1" dirty="0">
                <a:solidFill>
                  <a:srgbClr val="181717"/>
                </a:solidFill>
                <a:latin typeface="Century Gothic" panose="020B0502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ではない方）？</a:t>
            </a:r>
            <a:endParaRPr kumimoji="0" lang="en-US" altLang="ja-JP" sz="2000" dirty="0">
              <a:latin typeface="Arial" panose="020B060402020202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70" y="2356834"/>
            <a:ext cx="2574455" cy="14407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17" y="4531948"/>
            <a:ext cx="574952" cy="10004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30" y="4711573"/>
            <a:ext cx="1113009" cy="196644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29" y="2320019"/>
            <a:ext cx="2116630" cy="147760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829" y="4219164"/>
            <a:ext cx="1829517" cy="1625983"/>
          </a:xfrm>
          <a:prstGeom prst="rect">
            <a:avLst/>
          </a:prstGeom>
        </p:spPr>
      </p:pic>
      <p:sp>
        <p:nvSpPr>
          <p:cNvPr id="10" name="円/楕円 9"/>
          <p:cNvSpPr/>
          <p:nvPr/>
        </p:nvSpPr>
        <p:spPr>
          <a:xfrm>
            <a:off x="8232188" y="3951953"/>
            <a:ext cx="1996797" cy="18931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10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89213" y="669701"/>
            <a:ext cx="8915399" cy="1119781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ja-JP" altLang="en-US" b="1" dirty="0" smtClean="0"/>
              <a:t>プラスアルファ</a:t>
            </a:r>
            <a:r>
              <a:rPr kumimoji="1" lang="en-US" altLang="ja-JP" b="1" dirty="0" smtClean="0"/>
              <a:t>:</a:t>
            </a:r>
            <a:endParaRPr kumimoji="1" lang="ja-JP" altLang="en-US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89212" y="3654875"/>
            <a:ext cx="8915399" cy="82697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kumimoji="1" lang="en-US" altLang="ja-JP" sz="4400" dirty="0" smtClean="0">
                <a:solidFill>
                  <a:schemeClr val="tx1"/>
                </a:solidFill>
              </a:rPr>
              <a:t>Soft C </a:t>
            </a:r>
            <a:r>
              <a:rPr kumimoji="1" lang="ja-JP" altLang="en-US" sz="4400" dirty="0" smtClean="0">
                <a:solidFill>
                  <a:schemeClr val="tx1"/>
                </a:solidFill>
              </a:rPr>
              <a:t>・</a:t>
            </a:r>
            <a:r>
              <a:rPr kumimoji="1" lang="en-US" altLang="ja-JP" sz="4400" dirty="0" smtClean="0">
                <a:solidFill>
                  <a:schemeClr val="tx1"/>
                </a:solidFill>
              </a:rPr>
              <a:t>G</a:t>
            </a:r>
            <a:endParaRPr kumimoji="1" lang="ja-JP" altLang="en-US" sz="4400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2589211" y="2288847"/>
            <a:ext cx="8915399" cy="86647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400" dirty="0" smtClean="0">
                <a:solidFill>
                  <a:schemeClr val="tx1"/>
                </a:solidFill>
              </a:rPr>
              <a:t>有声音・無声音</a:t>
            </a:r>
            <a:endParaRPr lang="ja-JP" alt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6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46513" y="468075"/>
            <a:ext cx="4706938" cy="789225"/>
          </a:xfrm>
        </p:spPr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6068" y="361220"/>
            <a:ext cx="4706938" cy="7892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1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35529" y="627120"/>
            <a:ext cx="4928260" cy="88060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kumimoji="1" lang="en-US" altLang="ja-JP" sz="4800" b="1" dirty="0" smtClean="0"/>
              <a:t>We are cousins!</a:t>
            </a:r>
            <a:endParaRPr kumimoji="1" lang="ja-JP" altLang="en-US" sz="4800" b="1" dirty="0"/>
          </a:p>
        </p:txBody>
      </p:sp>
      <p:sp>
        <p:nvSpPr>
          <p:cNvPr id="4" name="角丸四角形 3"/>
          <p:cNvSpPr/>
          <p:nvPr/>
        </p:nvSpPr>
        <p:spPr>
          <a:xfrm>
            <a:off x="8543733" y="185981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597603" y="185981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287237" y="2806783"/>
            <a:ext cx="1083537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3597603" y="280678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4885134" y="280678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8543733" y="279545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3608691" y="37537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605178" y="4700728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3605178" y="564770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8543733" y="375301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8543733" y="4700728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8543733" y="5646216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左右矢印 15"/>
          <p:cNvSpPr/>
          <p:nvPr/>
        </p:nvSpPr>
        <p:spPr>
          <a:xfrm>
            <a:off x="6330847" y="2060260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右矢印 16"/>
          <p:cNvSpPr/>
          <p:nvPr/>
        </p:nvSpPr>
        <p:spPr>
          <a:xfrm>
            <a:off x="6330847" y="3005749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左右矢印 17"/>
          <p:cNvSpPr/>
          <p:nvPr/>
        </p:nvSpPr>
        <p:spPr>
          <a:xfrm>
            <a:off x="6330846" y="3953463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左右矢印 18"/>
          <p:cNvSpPr/>
          <p:nvPr/>
        </p:nvSpPr>
        <p:spPr>
          <a:xfrm>
            <a:off x="6330846" y="4904827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左右矢印 19"/>
          <p:cNvSpPr/>
          <p:nvPr/>
        </p:nvSpPr>
        <p:spPr>
          <a:xfrm>
            <a:off x="6330846" y="5846666"/>
            <a:ext cx="1577911" cy="401052"/>
          </a:xfrm>
          <a:prstGeom prst="left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82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87830" y="272207"/>
            <a:ext cx="4571441" cy="719955"/>
          </a:xfr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ja-JP" b="1" dirty="0" smtClean="0"/>
              <a:t>Soft C and G</a:t>
            </a:r>
            <a:endParaRPr kumimoji="1" lang="ja-JP" altLang="en-US" b="1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1803322" y="1157441"/>
            <a:ext cx="8924779" cy="452418"/>
          </a:xfrm>
          <a:solidFill>
            <a:schemeClr val="accent5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kumimoji="1" lang="en-US" altLang="ja-JP" sz="2400" dirty="0" smtClean="0">
                <a:solidFill>
                  <a:schemeClr val="tx1"/>
                </a:solidFill>
              </a:rPr>
              <a:t>C 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と </a:t>
            </a:r>
            <a:r>
              <a:rPr kumimoji="1" lang="en-US" altLang="ja-JP" sz="2400" dirty="0" smtClean="0">
                <a:solidFill>
                  <a:schemeClr val="tx1"/>
                </a:solidFill>
              </a:rPr>
              <a:t>G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　は後ろにくる母音字が　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a, o, u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の時は音読みをします。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847384"/>
              </p:ext>
            </p:extLst>
          </p:nvPr>
        </p:nvGraphicFramePr>
        <p:xfrm>
          <a:off x="1647217" y="1700011"/>
          <a:ext cx="31696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527"/>
                <a:gridCol w="2434107"/>
              </a:tblGrid>
              <a:tr h="1506827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C</a:t>
                      </a:r>
                    </a:p>
                    <a:p>
                      <a:endParaRPr kumimoji="1" lang="ja-JP" altLang="en-US" sz="3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cat  </a:t>
                      </a:r>
                      <a:r>
                        <a:rPr kumimoji="1" lang="en-US" altLang="ja-JP" sz="3200" dirty="0" smtClean="0">
                          <a:latin typeface="+mj-lt"/>
                        </a:rPr>
                        <a:t> 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ネコ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cot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簡易ベッド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cup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カップ</a:t>
                      </a:r>
                      <a:endParaRPr kumimoji="1" lang="ja-JP" altLang="en-US" sz="180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953761"/>
              </p:ext>
            </p:extLst>
          </p:nvPr>
        </p:nvGraphicFramePr>
        <p:xfrm>
          <a:off x="7802292" y="1665024"/>
          <a:ext cx="3169634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5527"/>
                <a:gridCol w="2434107"/>
              </a:tblGrid>
              <a:tr h="1506827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</a:t>
                      </a:r>
                      <a:r>
                        <a:rPr kumimoji="1" lang="ja-JP" altLang="en-US" sz="3200" dirty="0" smtClean="0"/>
                        <a:t>ｇ</a:t>
                      </a:r>
                      <a:endParaRPr kumimoji="1" lang="ja-JP" altLang="en-US" sz="3200" dirty="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gas </a:t>
                      </a:r>
                      <a:r>
                        <a:rPr kumimoji="1" lang="ja-JP" altLang="en-US" sz="3200" baseline="0" dirty="0" smtClean="0">
                          <a:latin typeface="+mj-lt"/>
                        </a:rPr>
                        <a:t>  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ガス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god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神様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gum</a:t>
                      </a:r>
                      <a:r>
                        <a:rPr kumimoji="1" lang="ja-JP" altLang="en-US" sz="3200" baseline="0" dirty="0" smtClean="0">
                          <a:latin typeface="+mj-lt"/>
                        </a:rPr>
                        <a:t>  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ガム</a:t>
                      </a:r>
                      <a:endParaRPr kumimoji="1" lang="ja-JP" altLang="en-US" sz="180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4" name="フローチャート: 結合子 3"/>
          <p:cNvSpPr/>
          <p:nvPr/>
        </p:nvSpPr>
        <p:spPr>
          <a:xfrm>
            <a:off x="3282427" y="3298065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ローチャート: 結合子 6"/>
          <p:cNvSpPr/>
          <p:nvPr/>
        </p:nvSpPr>
        <p:spPr>
          <a:xfrm>
            <a:off x="3282426" y="353417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/>
          <p:cNvSpPr/>
          <p:nvPr/>
        </p:nvSpPr>
        <p:spPr>
          <a:xfrm>
            <a:off x="3280739" y="375633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結合子 8"/>
          <p:cNvSpPr/>
          <p:nvPr/>
        </p:nvSpPr>
        <p:spPr>
          <a:xfrm>
            <a:off x="9387108" y="353417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: 結合子 9"/>
          <p:cNvSpPr/>
          <p:nvPr/>
        </p:nvSpPr>
        <p:spPr>
          <a:xfrm>
            <a:off x="9391678" y="3756338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結合子 10"/>
          <p:cNvSpPr/>
          <p:nvPr/>
        </p:nvSpPr>
        <p:spPr>
          <a:xfrm>
            <a:off x="9387109" y="3298065"/>
            <a:ext cx="141109" cy="11591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949888"/>
              </p:ext>
            </p:extLst>
          </p:nvPr>
        </p:nvGraphicFramePr>
        <p:xfrm>
          <a:off x="1717771" y="4979832"/>
          <a:ext cx="3169634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5527"/>
                <a:gridCol w="2434107"/>
              </a:tblGrid>
              <a:tr h="1284022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r>
                        <a:rPr kumimoji="1" lang="en-US" altLang="ja-JP" sz="3200" dirty="0" smtClean="0"/>
                        <a:t> C</a:t>
                      </a:r>
                    </a:p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200" dirty="0" smtClean="0"/>
                        <a:t>cent </a:t>
                      </a:r>
                      <a:r>
                        <a:rPr kumimoji="1" lang="ja-JP" altLang="en-US" sz="1800" dirty="0" smtClean="0"/>
                        <a:t>センと</a:t>
                      </a:r>
                      <a:endParaRPr kumimoji="1" lang="en-US" altLang="ja-JP" sz="1800" dirty="0" smtClean="0"/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city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都市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Cindy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シンデｲー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02606"/>
              </p:ext>
            </p:extLst>
          </p:nvPr>
        </p:nvGraphicFramePr>
        <p:xfrm>
          <a:off x="7817477" y="4941195"/>
          <a:ext cx="3400022" cy="1554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5623"/>
                <a:gridCol w="2784399"/>
              </a:tblGrid>
              <a:tr h="1284022">
                <a:tc>
                  <a:txBody>
                    <a:bodyPr/>
                    <a:lstStyle/>
                    <a:p>
                      <a:endParaRPr kumimoji="1" lang="en-US" altLang="ja-JP" sz="3200" dirty="0" smtClean="0"/>
                    </a:p>
                    <a:p>
                      <a:pPr algn="ctr"/>
                      <a:r>
                        <a:rPr kumimoji="1" lang="en-US" altLang="ja-JP" sz="3200" dirty="0" smtClean="0"/>
                        <a:t>g</a:t>
                      </a:r>
                    </a:p>
                    <a:p>
                      <a:endParaRPr kumimoji="1" lang="ja-JP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smtClean="0"/>
                        <a:t>gesture</a:t>
                      </a:r>
                      <a:r>
                        <a:rPr kumimoji="1" lang="ja-JP" altLang="en-US" sz="2800" baseline="0" dirty="0" smtClean="0"/>
                        <a:t> </a:t>
                      </a:r>
                      <a:r>
                        <a:rPr kumimoji="1" lang="ja-JP" altLang="en-US" sz="1800" dirty="0" smtClean="0"/>
                        <a:t>ジェスチャ</a:t>
                      </a:r>
                      <a:endParaRPr kumimoji="1" lang="en-US" altLang="ja-JP" sz="1800" dirty="0" smtClean="0"/>
                    </a:p>
                    <a:p>
                      <a:r>
                        <a:rPr kumimoji="1" lang="en-US" altLang="ja-JP" sz="3200" dirty="0" smtClean="0">
                          <a:latin typeface="+mj-lt"/>
                        </a:rPr>
                        <a:t>giant</a:t>
                      </a:r>
                      <a:r>
                        <a:rPr kumimoji="1" lang="ja-JP" altLang="en-US" sz="3200" dirty="0" smtClean="0">
                          <a:latin typeface="+mj-lt"/>
                        </a:rPr>
                        <a:t>　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巨人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  <a:p>
                      <a:r>
                        <a:rPr kumimoji="1" lang="en-US" altLang="ja-JP" sz="2800" dirty="0" smtClean="0">
                          <a:latin typeface="+mj-lt"/>
                        </a:rPr>
                        <a:t>George</a:t>
                      </a:r>
                      <a:r>
                        <a:rPr kumimoji="1" lang="en-US" altLang="ja-JP" sz="1800" dirty="0" smtClean="0">
                          <a:latin typeface="+mj-lt"/>
                        </a:rPr>
                        <a:t> </a:t>
                      </a:r>
                      <a:r>
                        <a:rPr kumimoji="1" lang="ja-JP" altLang="en-US" sz="1800" dirty="0" smtClean="0">
                          <a:latin typeface="+mj-lt"/>
                        </a:rPr>
                        <a:t>ジョージ</a:t>
                      </a:r>
                      <a:endParaRPr kumimoji="1" lang="en-US" altLang="ja-JP" sz="1800" dirty="0" smtClean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テキスト プレースホルダー 2"/>
          <p:cNvSpPr txBox="1">
            <a:spLocks/>
          </p:cNvSpPr>
          <p:nvPr/>
        </p:nvSpPr>
        <p:spPr>
          <a:xfrm>
            <a:off x="2381657" y="3992451"/>
            <a:ext cx="7583786" cy="8242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後ろに来る母音字が </a:t>
            </a:r>
            <a:r>
              <a:rPr lang="en-US" altLang="ja-JP" sz="2400" dirty="0" smtClean="0">
                <a:solidFill>
                  <a:schemeClr val="tx1"/>
                </a:solidFill>
              </a:rPr>
              <a:t>e, I </a:t>
            </a:r>
            <a:r>
              <a:rPr lang="ja-JP" altLang="en-US" sz="2400" dirty="0" smtClean="0">
                <a:solidFill>
                  <a:schemeClr val="tx1"/>
                </a:solidFill>
              </a:rPr>
              <a:t>のときは </a:t>
            </a:r>
            <a:r>
              <a:rPr lang="en-US" altLang="ja-JP" sz="2400" dirty="0" smtClean="0">
                <a:solidFill>
                  <a:schemeClr val="tx1"/>
                </a:solidFill>
              </a:rPr>
              <a:t>c</a:t>
            </a:r>
            <a:r>
              <a:rPr lang="ja-JP" altLang="en-US" sz="2400" dirty="0" smtClean="0">
                <a:solidFill>
                  <a:schemeClr val="tx1"/>
                </a:solidFill>
              </a:rPr>
              <a:t>は</a:t>
            </a:r>
            <a:r>
              <a:rPr lang="en-US" altLang="ja-JP" sz="2400" dirty="0" smtClean="0">
                <a:solidFill>
                  <a:schemeClr val="tx1"/>
                </a:solidFill>
              </a:rPr>
              <a:t>s </a:t>
            </a:r>
            <a:r>
              <a:rPr lang="ja-JP" altLang="en-US" sz="2400" dirty="0" smtClean="0">
                <a:solidFill>
                  <a:schemeClr val="tx1"/>
                </a:solidFill>
              </a:rPr>
              <a:t>とおなじ音、</a:t>
            </a:r>
            <a:r>
              <a:rPr lang="ja-JP" altLang="en-US" sz="2400" dirty="0" err="1" smtClean="0">
                <a:solidFill>
                  <a:schemeClr val="tx1"/>
                </a:solidFill>
              </a:rPr>
              <a:t>ｇ</a:t>
            </a:r>
            <a:r>
              <a:rPr lang="ja-JP" altLang="en-US" sz="2400" dirty="0" smtClean="0">
                <a:solidFill>
                  <a:schemeClr val="tx1"/>
                </a:solidFill>
              </a:rPr>
              <a:t>はｊと同じ音となり、</a:t>
            </a:r>
            <a:r>
              <a:rPr lang="en-US" altLang="ja-JP" sz="2400" dirty="0" smtClean="0">
                <a:solidFill>
                  <a:srgbClr val="FF0000"/>
                </a:solidFill>
              </a:rPr>
              <a:t>soft</a:t>
            </a:r>
            <a:r>
              <a:rPr lang="ja-JP" altLang="en-US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c,</a:t>
            </a:r>
            <a:r>
              <a:rPr lang="ja-JP" altLang="en-US" sz="2400" dirty="0" err="1" smtClean="0">
                <a:solidFill>
                  <a:srgbClr val="FF0000"/>
                </a:solidFill>
              </a:rPr>
              <a:t>ｇ</a:t>
            </a:r>
            <a:r>
              <a:rPr lang="ja-JP" altLang="en-US" sz="2400" dirty="0" smtClean="0">
                <a:solidFill>
                  <a:schemeClr val="tx1"/>
                </a:solidFill>
              </a:rPr>
              <a:t>と呼びます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endParaRPr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ｎ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mpi譚ｾ鬥吶ヵ繧ｩ繝九ャ繧ｯ繧ｹ蜈ｬ蠑上縲弱ヵ繧ｩ繝九ャ繧ｯ繧ｹ繝√Ε繝ｳ繝・上Phonics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758" y="359749"/>
            <a:ext cx="11263290" cy="633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9212" y="1643063"/>
            <a:ext cx="8915399" cy="1884487"/>
          </a:xfrm>
        </p:spPr>
        <p:txBody>
          <a:bodyPr>
            <a:noAutofit/>
          </a:bodyPr>
          <a:lstStyle/>
          <a:p>
            <a:pPr algn="ctr"/>
            <a:r>
              <a:rPr lang="ja-JP" altLang="en-US" sz="6000" dirty="0" smtClean="0"/>
              <a:t>子音・母音</a:t>
            </a:r>
            <a:endParaRPr kumimoji="1" lang="ja-JP" altLang="en-US" sz="6000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ja-JP" altLang="en-US" sz="2400" dirty="0" smtClean="0"/>
              <a:t>理解を深める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7223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3"/>
          <p:cNvSpPr/>
          <p:nvPr/>
        </p:nvSpPr>
        <p:spPr>
          <a:xfrm>
            <a:off x="1680626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96068" y="361220"/>
            <a:ext cx="4706938" cy="7892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ja-JP" altLang="en-US" dirty="0"/>
              <a:t>子音 </a:t>
            </a:r>
            <a:r>
              <a:rPr lang="en-US" altLang="ja-JP" dirty="0"/>
              <a:t>Consonants</a:t>
            </a:r>
            <a:endParaRPr kumimoji="1" lang="ja-JP" altLang="en-US" dirty="0"/>
          </a:p>
        </p:txBody>
      </p:sp>
      <p:sp>
        <p:nvSpPr>
          <p:cNvPr id="44" name="角丸四角形 43"/>
          <p:cNvSpPr/>
          <p:nvPr/>
        </p:nvSpPr>
        <p:spPr>
          <a:xfrm>
            <a:off x="1672356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465717" y="1377653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5250808" y="1377653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703589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10606078" y="137765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8820988" y="137765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Gg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3465717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8819962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角丸四角形 51"/>
          <p:cNvSpPr/>
          <p:nvPr/>
        </p:nvSpPr>
        <p:spPr>
          <a:xfrm>
            <a:off x="7035385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5250808" y="2624472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角丸四角形 53"/>
          <p:cNvSpPr/>
          <p:nvPr/>
        </p:nvSpPr>
        <p:spPr>
          <a:xfrm>
            <a:off x="10590188" y="2624472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角丸四角形 54"/>
          <p:cNvSpPr/>
          <p:nvPr/>
        </p:nvSpPr>
        <p:spPr>
          <a:xfrm>
            <a:off x="7033846" y="3871290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5250808" y="3871291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1680626" y="3876064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Qq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角丸四角形 57"/>
          <p:cNvSpPr/>
          <p:nvPr/>
        </p:nvSpPr>
        <p:spPr>
          <a:xfrm>
            <a:off x="3465717" y="3876064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角丸四角形 58"/>
          <p:cNvSpPr/>
          <p:nvPr/>
        </p:nvSpPr>
        <p:spPr>
          <a:xfrm>
            <a:off x="10606078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</a:t>
            </a:r>
            <a:endParaRPr kumimoji="1" lang="ja-JP" alt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角丸四角形 59"/>
          <p:cNvSpPr/>
          <p:nvPr/>
        </p:nvSpPr>
        <p:spPr>
          <a:xfrm>
            <a:off x="8819962" y="3871290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65717" y="5127656"/>
            <a:ext cx="1060702" cy="801951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角丸四角形 61"/>
          <p:cNvSpPr/>
          <p:nvPr/>
        </p:nvSpPr>
        <p:spPr>
          <a:xfrm>
            <a:off x="5250808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角丸四角形 62"/>
          <p:cNvSpPr/>
          <p:nvPr/>
        </p:nvSpPr>
        <p:spPr>
          <a:xfrm>
            <a:off x="7033846" y="5127655"/>
            <a:ext cx="1060702" cy="801951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kumimoji="1" lang="en-US" altLang="ja-JP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endParaRPr kumimoji="1" lang="ja-JP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5781159" y="5127655"/>
            <a:ext cx="530351" cy="801951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kumimoji="1" lang="ja-JP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64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58159" y="217072"/>
            <a:ext cx="5782055" cy="800359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kumimoji="1" lang="en-US" altLang="ja-JP" b="1" dirty="0" smtClean="0"/>
              <a:t>Beginning sounds</a:t>
            </a:r>
            <a:endParaRPr kumimoji="1" lang="ja-JP" altLang="en-US" b="1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6" y="1764372"/>
            <a:ext cx="1000373" cy="1008865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373300"/>
              </p:ext>
            </p:extLst>
          </p:nvPr>
        </p:nvGraphicFramePr>
        <p:xfrm>
          <a:off x="1836839" y="1498767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d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p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714976"/>
              </p:ext>
            </p:extLst>
          </p:nvPr>
        </p:nvGraphicFramePr>
        <p:xfrm>
          <a:off x="4769928" y="1516011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p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f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h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228" y="1814679"/>
            <a:ext cx="1573180" cy="908249"/>
          </a:xfrm>
          <a:prstGeom prst="rect">
            <a:avLst/>
          </a:prstGeom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63137"/>
              </p:ext>
            </p:extLst>
          </p:nvPr>
        </p:nvGraphicFramePr>
        <p:xfrm>
          <a:off x="7786031" y="1496642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t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d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58" y="1706482"/>
            <a:ext cx="2079527" cy="1124642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114771"/>
              </p:ext>
            </p:extLst>
          </p:nvPr>
        </p:nvGraphicFramePr>
        <p:xfrm>
          <a:off x="1797977" y="4319311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b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f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v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221899"/>
              </p:ext>
            </p:extLst>
          </p:nvPr>
        </p:nvGraphicFramePr>
        <p:xfrm>
          <a:off x="4769928" y="4317165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r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l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w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436717"/>
              </p:ext>
            </p:extLst>
          </p:nvPr>
        </p:nvGraphicFramePr>
        <p:xfrm>
          <a:off x="7786031" y="4315018"/>
          <a:ext cx="2409780" cy="2023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3260"/>
                <a:gridCol w="803260"/>
                <a:gridCol w="803260"/>
              </a:tblGrid>
              <a:tr h="1388854">
                <a:tc gridSpan="3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6346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c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k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latin typeface="+mn-lt"/>
                        </a:rPr>
                        <a:t>q</a:t>
                      </a:r>
                      <a:endParaRPr kumimoji="1" lang="ja-JP" altLang="en-US" sz="28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144" y="4478171"/>
            <a:ext cx="886070" cy="103106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47" y="4478171"/>
            <a:ext cx="1076727" cy="107672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253" y="4365459"/>
            <a:ext cx="931700" cy="1143775"/>
          </a:xfrm>
          <a:prstGeom prst="rect">
            <a:avLst/>
          </a:prstGeom>
        </p:spPr>
      </p:pic>
      <p:sp>
        <p:nvSpPr>
          <p:cNvPr id="16" name="円/楕円 15"/>
          <p:cNvSpPr/>
          <p:nvPr/>
        </p:nvSpPr>
        <p:spPr>
          <a:xfrm>
            <a:off x="2657786" y="2863356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6396729" y="288737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7824786" y="2863353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3423331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610139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7796947" y="5694561"/>
            <a:ext cx="729358" cy="656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5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180347" y="3953813"/>
            <a:ext cx="10306104" cy="25286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b="1" dirty="0" smtClean="0">
                <a:solidFill>
                  <a:srgbClr val="FF0000"/>
                </a:solidFill>
              </a:rPr>
              <a:t>Points:</a:t>
            </a:r>
          </a:p>
          <a:p>
            <a:pPr algn="ctr"/>
            <a:r>
              <a:rPr lang="ja-JP" altLang="en-US" sz="3600" dirty="0" smtClean="0"/>
              <a:t>二つの母音の読み方があります：</a:t>
            </a:r>
            <a:endParaRPr kumimoji="1" lang="en-US" altLang="ja-JP" sz="3600" dirty="0" smtClean="0"/>
          </a:p>
          <a:p>
            <a:pPr algn="ctr"/>
            <a:r>
              <a:rPr lang="ja-JP" altLang="en-US" sz="3600" dirty="0" smtClean="0"/>
              <a:t>短母音</a:t>
            </a:r>
            <a:r>
              <a:rPr lang="ja-JP" altLang="en-US" sz="3600" dirty="0"/>
              <a:t>（</a:t>
            </a:r>
            <a:r>
              <a:rPr lang="ja-JP" altLang="en-US" sz="3600" dirty="0" smtClean="0"/>
              <a:t>音読み</a:t>
            </a:r>
            <a:r>
              <a:rPr lang="ja-JP" altLang="en-US" sz="3600" dirty="0" smtClean="0"/>
              <a:t>）　と　長母音</a:t>
            </a:r>
            <a:r>
              <a:rPr lang="en-US" altLang="ja-JP" sz="3600" dirty="0" smtClean="0"/>
              <a:t> </a:t>
            </a:r>
            <a:r>
              <a:rPr lang="ja-JP" altLang="en-US" sz="3600" dirty="0"/>
              <a:t>（</a:t>
            </a:r>
            <a:r>
              <a:rPr lang="ja-JP" altLang="en-US" sz="3600" dirty="0" smtClean="0"/>
              <a:t>名前読み</a:t>
            </a:r>
            <a:r>
              <a:rPr lang="ja-JP" altLang="en-US" sz="3600" dirty="0"/>
              <a:t>）</a:t>
            </a:r>
            <a:endParaRPr kumimoji="1" lang="ja-JP" altLang="en-US" sz="3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83727" y="419451"/>
            <a:ext cx="4499343" cy="88133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kumimoji="1" lang="ja-JP" altLang="en-US" dirty="0" smtClean="0"/>
              <a:t>母音 </a:t>
            </a:r>
            <a:r>
              <a:rPr kumimoji="1" lang="en-US" altLang="ja-JP" dirty="0" smtClean="0"/>
              <a:t>Vowels</a:t>
            </a:r>
            <a:endParaRPr kumimoji="1" lang="ja-JP" altLang="en-US" dirty="0"/>
          </a:p>
        </p:txBody>
      </p:sp>
      <p:sp>
        <p:nvSpPr>
          <p:cNvPr id="4" name="角丸四角形 3"/>
          <p:cNvSpPr/>
          <p:nvPr/>
        </p:nvSpPr>
        <p:spPr>
          <a:xfrm>
            <a:off x="161799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A </a:t>
            </a:r>
            <a:r>
              <a:rPr kumimoji="1" lang="en-US" altLang="ja-JP" sz="5400" dirty="0" err="1" smtClean="0"/>
              <a:t>a</a:t>
            </a:r>
            <a:endParaRPr kumimoji="1" lang="ja-JP" altLang="en-US" sz="5400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>
          <a:xfrm>
            <a:off x="3617911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kumimoji="1" lang="en-US" altLang="ja-JP" sz="5400" dirty="0" smtClean="0">
                <a:solidFill>
                  <a:schemeClr val="bg1"/>
                </a:solidFill>
              </a:rPr>
              <a:t>E </a:t>
            </a:r>
            <a:r>
              <a:rPr kumimoji="1" lang="en-US" altLang="ja-JP" sz="5400" dirty="0" err="1" smtClean="0">
                <a:solidFill>
                  <a:schemeClr val="bg1"/>
                </a:solidFill>
              </a:rPr>
              <a:t>e</a:t>
            </a:r>
            <a:endParaRPr kumimoji="1" lang="ja-JP" altLang="en-US" sz="5400" dirty="0">
              <a:solidFill>
                <a:schemeClr val="bg1"/>
              </a:solidFill>
            </a:endParaRPr>
          </a:p>
        </p:txBody>
      </p:sp>
      <p:sp>
        <p:nvSpPr>
          <p:cNvPr id="7" name="テキスト プレースホルダー 5"/>
          <p:cNvSpPr txBox="1">
            <a:spLocks/>
          </p:cNvSpPr>
          <p:nvPr/>
        </p:nvSpPr>
        <p:spPr>
          <a:xfrm>
            <a:off x="561782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Century" panose="02040604050505020304" pitchFamily="18" charset="0"/>
              </a:rPr>
              <a:t>I </a:t>
            </a:r>
            <a:r>
              <a:rPr lang="en-US" altLang="ja-JP" sz="5400" dirty="0" err="1" smtClean="0">
                <a:solidFill>
                  <a:schemeClr val="bg1"/>
                </a:solidFill>
                <a:latin typeface="Century" panose="02040604050505020304" pitchFamily="18" charset="0"/>
              </a:rPr>
              <a:t>i</a:t>
            </a:r>
            <a:endParaRPr lang="ja-JP" altLang="en-US" sz="5400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8" name="テキスト プレースホルダー 5"/>
          <p:cNvSpPr txBox="1">
            <a:spLocks/>
          </p:cNvSpPr>
          <p:nvPr/>
        </p:nvSpPr>
        <p:spPr>
          <a:xfrm>
            <a:off x="7617741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</a:rPr>
              <a:t>O </a:t>
            </a:r>
            <a:r>
              <a:rPr lang="en-US" altLang="ja-JP" sz="5400" dirty="0" err="1" smtClean="0">
                <a:solidFill>
                  <a:schemeClr val="bg1"/>
                </a:solidFill>
              </a:rPr>
              <a:t>o</a:t>
            </a:r>
            <a:endParaRPr lang="en-US" altLang="ja-JP" sz="5400" dirty="0" smtClean="0">
              <a:solidFill>
                <a:schemeClr val="bg1"/>
              </a:solidFill>
            </a:endParaRPr>
          </a:p>
        </p:txBody>
      </p:sp>
      <p:sp>
        <p:nvSpPr>
          <p:cNvPr id="9" name="テキスト プレースホルダー 5"/>
          <p:cNvSpPr txBox="1">
            <a:spLocks/>
          </p:cNvSpPr>
          <p:nvPr/>
        </p:nvSpPr>
        <p:spPr>
          <a:xfrm>
            <a:off x="9617656" y="1601769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altLang="ja-JP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プレースホルダー 5"/>
          <p:cNvSpPr txBox="1">
            <a:spLocks/>
          </p:cNvSpPr>
          <p:nvPr/>
        </p:nvSpPr>
        <p:spPr>
          <a:xfrm>
            <a:off x="5550618" y="2872573"/>
            <a:ext cx="1565563" cy="96981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kumimoji="1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altLang="ja-JP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550617" y="2872573"/>
            <a:ext cx="802057" cy="96981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ja-JP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1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11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5268" y="281465"/>
            <a:ext cx="8915399" cy="14688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mpi松香フォニックス公式　短母音の歌　mpi 『フォニックスチャンツ』よ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740" y="0"/>
            <a:ext cx="11273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90" y="2335541"/>
            <a:ext cx="1234337" cy="91341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441371" y="326572"/>
            <a:ext cx="4359729" cy="101237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400" dirty="0" smtClean="0"/>
              <a:t>Listening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62" y="2102239"/>
            <a:ext cx="714509" cy="1146712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339090"/>
              </p:ext>
            </p:extLst>
          </p:nvPr>
        </p:nvGraphicFramePr>
        <p:xfrm>
          <a:off x="1982368" y="3495523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pan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pen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512" y="2335541"/>
            <a:ext cx="1296176" cy="10002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44" y="2383002"/>
            <a:ext cx="949853" cy="865949"/>
          </a:xfrm>
          <a:prstGeom prst="rect">
            <a:avLst/>
          </a:prstGeom>
        </p:spPr>
      </p:pic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342908"/>
              </p:ext>
            </p:extLst>
          </p:nvPr>
        </p:nvGraphicFramePr>
        <p:xfrm>
          <a:off x="5491512" y="3450100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cap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cup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7" y="2102239"/>
            <a:ext cx="1258736" cy="123356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8389" y="2263264"/>
            <a:ext cx="921710" cy="1072536"/>
          </a:xfrm>
          <a:prstGeom prst="rect">
            <a:avLst/>
          </a:prstGeom>
        </p:spPr>
      </p:pic>
      <p:graphicFrame>
        <p:nvGraphicFramePr>
          <p:cNvPr id="13" name="表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93145"/>
              </p:ext>
            </p:extLst>
          </p:nvPr>
        </p:nvGraphicFramePr>
        <p:xfrm>
          <a:off x="9204453" y="3367053"/>
          <a:ext cx="2715918" cy="63102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57959"/>
                <a:gridCol w="1357959"/>
              </a:tblGrid>
              <a:tr h="63102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cut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/>
                        <a:t>cat</a:t>
                      </a:r>
                      <a:endParaRPr kumimoji="1" lang="ja-JP" alt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4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2697</TotalTime>
  <Words>496</Words>
  <Application>Microsoft Office PowerPoint</Application>
  <PresentationFormat>ワイド画面</PresentationFormat>
  <Paragraphs>219</Paragraphs>
  <Slides>26</Slides>
  <Notes>0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5" baseType="lpstr">
      <vt:lpstr>ＭＳ 明朝</vt:lpstr>
      <vt:lpstr>メイリオ</vt:lpstr>
      <vt:lpstr>Arial</vt:lpstr>
      <vt:lpstr>Century</vt:lpstr>
      <vt:lpstr>Century Gothic</vt:lpstr>
      <vt:lpstr>Georgia</vt:lpstr>
      <vt:lpstr>Times New Roman</vt:lpstr>
      <vt:lpstr>Wingdings 3</vt:lpstr>
      <vt:lpstr>ウィスプ</vt:lpstr>
      <vt:lpstr>Phonics</vt:lpstr>
      <vt:lpstr>Part 2: Phonics module:</vt:lpstr>
      <vt:lpstr>ｎ</vt:lpstr>
      <vt:lpstr>子音・母音</vt:lpstr>
      <vt:lpstr>子音 Consonants</vt:lpstr>
      <vt:lpstr>Beginning sounds</vt:lpstr>
      <vt:lpstr>母音 Vowels</vt:lpstr>
      <vt:lpstr>PowerPoint プレゼンテーション</vt:lpstr>
      <vt:lpstr>PowerPoint プレゼンテーション</vt:lpstr>
      <vt:lpstr>PowerPoint プレゼンテーション</vt:lpstr>
      <vt:lpstr>短母音読む活動 (ConsonantVowelConsonant)</vt:lpstr>
      <vt:lpstr>Activity time! </vt:lpstr>
      <vt:lpstr>PowerPoint プレゼンテーション</vt:lpstr>
      <vt:lpstr>しりとり Challenge!</vt:lpstr>
      <vt:lpstr>しりとり Challenge!</vt:lpstr>
      <vt:lpstr>発音グループ</vt:lpstr>
      <vt:lpstr>発音グループ</vt:lpstr>
      <vt:lpstr>発音グループの読み練習:</vt:lpstr>
      <vt:lpstr>発音グループの読み練習:</vt:lpstr>
      <vt:lpstr>Activity time!</vt:lpstr>
      <vt:lpstr>Activity time!</vt:lpstr>
      <vt:lpstr>プラスアルファ:</vt:lpstr>
      <vt:lpstr>子音 Consonants</vt:lpstr>
      <vt:lpstr>子音 Consonants</vt:lpstr>
      <vt:lpstr>We are cousins!</vt:lpstr>
      <vt:lpstr>Soft C and 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職員21</dc:creator>
  <cp:lastModifiedBy>George Liu</cp:lastModifiedBy>
  <cp:revision>63</cp:revision>
  <dcterms:created xsi:type="dcterms:W3CDTF">2017-12-22T01:45:56Z</dcterms:created>
  <dcterms:modified xsi:type="dcterms:W3CDTF">2018-02-02T05:58:44Z</dcterms:modified>
</cp:coreProperties>
</file>